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47" r:id="rId2"/>
  </p:sldMasterIdLst>
  <p:notesMasterIdLst>
    <p:notesMasterId r:id="rId18"/>
  </p:notesMasterIdLst>
  <p:handoutMasterIdLst>
    <p:handoutMasterId r:id="rId19"/>
  </p:handoutMasterIdLst>
  <p:sldIdLst>
    <p:sldId id="476" r:id="rId3"/>
    <p:sldId id="362" r:id="rId4"/>
    <p:sldId id="309" r:id="rId5"/>
    <p:sldId id="282" r:id="rId6"/>
    <p:sldId id="311" r:id="rId7"/>
    <p:sldId id="277" r:id="rId8"/>
    <p:sldId id="312" r:id="rId9"/>
    <p:sldId id="363" r:id="rId10"/>
    <p:sldId id="278" r:id="rId11"/>
    <p:sldId id="267" r:id="rId12"/>
    <p:sldId id="268" r:id="rId13"/>
    <p:sldId id="520" r:id="rId14"/>
    <p:sldId id="325" r:id="rId15"/>
    <p:sldId id="256" r:id="rId16"/>
    <p:sldId id="519" r:id="rId17"/>
  </p:sldIdLst>
  <p:sldSz cx="9144000" cy="6858000" type="screen4x3"/>
  <p:notesSz cx="7026275" cy="9312275"/>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guide id="3" orient="horz" pos="2933" userDrawn="1">
          <p15:clr>
            <a:srgbClr val="A4A3A4"/>
          </p15:clr>
        </p15:guide>
        <p15:guide id="4" pos="221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wn" initials="D" lastIdx="2" clrIdx="0"/>
  <p:cmAuthor id="1" name="Bingham, Debra" initials="BD" lastIdx="1" clrIdx="1">
    <p:extLst>
      <p:ext uri="{19B8F6BF-5375-455C-9EA6-DF929625EA0E}">
        <p15:presenceInfo xmlns:p15="http://schemas.microsoft.com/office/powerpoint/2012/main" userId="S-1-5-21-57468623-3645874306-2879012173-34483" providerId="AD"/>
      </p:ext>
    </p:extLst>
  </p:cmAuthor>
  <p:cmAuthor id="2" name="Buckley, Kathleen" initials="BK" lastIdx="14" clrIdx="2">
    <p:extLst>
      <p:ext uri="{19B8F6BF-5375-455C-9EA6-DF929625EA0E}">
        <p15:presenceInfo xmlns:p15="http://schemas.microsoft.com/office/powerpoint/2012/main" userId="S::buckley@umaryland.edu::d1b28d51-afcb-4d4a-b923-6327e34e13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4CFE95-EE2A-7F4D-9ED2-E491076A3640}" v="251" dt="2019-01-15T13:52:26.1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5775"/>
  </p:normalViewPr>
  <p:slideViewPr>
    <p:cSldViewPr snapToGrid="0" snapToObjects="1">
      <p:cViewPr varScale="1">
        <p:scale>
          <a:sx n="51" d="100"/>
          <a:sy n="51" d="100"/>
        </p:scale>
        <p:origin x="192" y="584"/>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guide orient="horz" pos="2928"/>
        <p:guide pos="2160"/>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ckley, Kathleen" userId="d1b28d51-afcb-4d4a-b923-6327e34e13a8" providerId="ADAL" clId="{274CFE95-EE2A-7F4D-9ED2-E491076A3640}"/>
    <pc:docChg chg="undo custSel addSld delSld modSld">
      <pc:chgData name="Buckley, Kathleen" userId="d1b28d51-afcb-4d4a-b923-6327e34e13a8" providerId="ADAL" clId="{274CFE95-EE2A-7F4D-9ED2-E491076A3640}" dt="2019-01-15T13:57:51.635" v="662" actId="20577"/>
      <pc:docMkLst>
        <pc:docMk/>
      </pc:docMkLst>
      <pc:sldChg chg="modNotesTx">
        <pc:chgData name="Buckley, Kathleen" userId="d1b28d51-afcb-4d4a-b923-6327e34e13a8" providerId="ADAL" clId="{274CFE95-EE2A-7F4D-9ED2-E491076A3640}" dt="2019-01-15T13:56:00.591" v="646" actId="6549"/>
        <pc:sldMkLst>
          <pc:docMk/>
          <pc:sldMk cId="671197180" sldId="268"/>
        </pc:sldMkLst>
      </pc:sldChg>
      <pc:sldChg chg="modNotesTx">
        <pc:chgData name="Buckley, Kathleen" userId="d1b28d51-afcb-4d4a-b923-6327e34e13a8" providerId="ADAL" clId="{274CFE95-EE2A-7F4D-9ED2-E491076A3640}" dt="2019-01-15T13:40:04.055" v="590" actId="6549"/>
        <pc:sldMkLst>
          <pc:docMk/>
          <pc:sldMk cId="1976607429" sldId="277"/>
        </pc:sldMkLst>
      </pc:sldChg>
      <pc:sldChg chg="addSp modSp modNotesTx">
        <pc:chgData name="Buckley, Kathleen" userId="d1b28d51-afcb-4d4a-b923-6327e34e13a8" providerId="ADAL" clId="{274CFE95-EE2A-7F4D-9ED2-E491076A3640}" dt="2019-01-15T13:35:28.181" v="513" actId="20577"/>
        <pc:sldMkLst>
          <pc:docMk/>
          <pc:sldMk cId="560459951" sldId="282"/>
        </pc:sldMkLst>
        <pc:spChg chg="mod">
          <ac:chgData name="Buckley, Kathleen" userId="d1b28d51-afcb-4d4a-b923-6327e34e13a8" providerId="ADAL" clId="{274CFE95-EE2A-7F4D-9ED2-E491076A3640}" dt="2019-01-15T13:11:13.385" v="226" actId="27636"/>
          <ac:spMkLst>
            <pc:docMk/>
            <pc:sldMk cId="560459951" sldId="282"/>
            <ac:spMk id="9221" creationId="{27070620-CAFD-8046-ADFE-B58B539AC575}"/>
          </ac:spMkLst>
        </pc:spChg>
        <pc:spChg chg="mod">
          <ac:chgData name="Buckley, Kathleen" userId="d1b28d51-afcb-4d4a-b923-6327e34e13a8" providerId="ADAL" clId="{274CFE95-EE2A-7F4D-9ED2-E491076A3640}" dt="2019-01-15T13:11:13.382" v="225" actId="27636"/>
          <ac:spMkLst>
            <pc:docMk/>
            <pc:sldMk cId="560459951" sldId="282"/>
            <ac:spMk id="9222" creationId="{B9350B8E-5DF9-5647-BD12-3C035335DFBC}"/>
          </ac:spMkLst>
        </pc:spChg>
        <pc:picChg chg="add mod">
          <ac:chgData name="Buckley, Kathleen" userId="d1b28d51-afcb-4d4a-b923-6327e34e13a8" providerId="ADAL" clId="{274CFE95-EE2A-7F4D-9ED2-E491076A3640}" dt="2019-01-15T13:13:48.831" v="233" actId="688"/>
          <ac:picMkLst>
            <pc:docMk/>
            <pc:sldMk cId="560459951" sldId="282"/>
            <ac:picMk id="3" creationId="{4979E18F-33E3-F04B-ACBA-F416E6D51896}"/>
          </ac:picMkLst>
        </pc:picChg>
      </pc:sldChg>
      <pc:sldChg chg="modNotesTx">
        <pc:chgData name="Buckley, Kathleen" userId="d1b28d51-afcb-4d4a-b923-6327e34e13a8" providerId="ADAL" clId="{274CFE95-EE2A-7F4D-9ED2-E491076A3640}" dt="2019-01-15T13:34:14.210" v="486" actId="12"/>
        <pc:sldMkLst>
          <pc:docMk/>
          <pc:sldMk cId="1798982676" sldId="309"/>
        </pc:sldMkLst>
      </pc:sldChg>
      <pc:sldChg chg="modNotesTx">
        <pc:chgData name="Buckley, Kathleen" userId="d1b28d51-afcb-4d4a-b923-6327e34e13a8" providerId="ADAL" clId="{274CFE95-EE2A-7F4D-9ED2-E491076A3640}" dt="2019-01-15T13:38:12.626" v="573" actId="20577"/>
        <pc:sldMkLst>
          <pc:docMk/>
          <pc:sldMk cId="3539363794" sldId="311"/>
        </pc:sldMkLst>
      </pc:sldChg>
      <pc:sldChg chg="modNotesTx">
        <pc:chgData name="Buckley, Kathleen" userId="d1b28d51-afcb-4d4a-b923-6327e34e13a8" providerId="ADAL" clId="{274CFE95-EE2A-7F4D-9ED2-E491076A3640}" dt="2019-01-15T13:41:54.300" v="591" actId="20577"/>
        <pc:sldMkLst>
          <pc:docMk/>
          <pc:sldMk cId="1043376354" sldId="312"/>
        </pc:sldMkLst>
      </pc:sldChg>
      <pc:sldChg chg="modNotesTx">
        <pc:chgData name="Buckley, Kathleen" userId="d1b28d51-afcb-4d4a-b923-6327e34e13a8" providerId="ADAL" clId="{274CFE95-EE2A-7F4D-9ED2-E491076A3640}" dt="2019-01-15T13:57:51.635" v="662" actId="20577"/>
        <pc:sldMkLst>
          <pc:docMk/>
          <pc:sldMk cId="2527086650" sldId="325"/>
        </pc:sldMkLst>
      </pc:sldChg>
      <pc:sldChg chg="modSp del">
        <pc:chgData name="Buckley, Kathleen" userId="d1b28d51-afcb-4d4a-b923-6327e34e13a8" providerId="ADAL" clId="{274CFE95-EE2A-7F4D-9ED2-E491076A3640}" dt="2019-01-15T13:26:45.292" v="480" actId="2696"/>
        <pc:sldMkLst>
          <pc:docMk/>
          <pc:sldMk cId="2544618198" sldId="328"/>
        </pc:sldMkLst>
        <pc:spChg chg="mod">
          <ac:chgData name="Buckley, Kathleen" userId="d1b28d51-afcb-4d4a-b923-6327e34e13a8" providerId="ADAL" clId="{274CFE95-EE2A-7F4D-9ED2-E491076A3640}" dt="2019-01-15T13:20:45.655" v="269" actId="1076"/>
          <ac:spMkLst>
            <pc:docMk/>
            <pc:sldMk cId="2544618198" sldId="328"/>
            <ac:spMk id="8" creationId="{B4118E55-CB0E-A540-92F5-B38A8D0EF2B0}"/>
          </ac:spMkLst>
        </pc:spChg>
        <pc:graphicFrameChg chg="mod">
          <ac:chgData name="Buckley, Kathleen" userId="d1b28d51-afcb-4d4a-b923-6327e34e13a8" providerId="ADAL" clId="{274CFE95-EE2A-7F4D-9ED2-E491076A3640}" dt="2019-01-15T13:22:36.375" v="280" actId="1076"/>
          <ac:graphicFrameMkLst>
            <pc:docMk/>
            <pc:sldMk cId="2544618198" sldId="328"/>
            <ac:graphicFrameMk id="5" creationId="{AEC151AE-0ECC-A443-8AA7-D286228DC923}"/>
          </ac:graphicFrameMkLst>
        </pc:graphicFrameChg>
      </pc:sldChg>
      <pc:sldChg chg="modNotesTx">
        <pc:chgData name="Buckley, Kathleen" userId="d1b28d51-afcb-4d4a-b923-6327e34e13a8" providerId="ADAL" clId="{274CFE95-EE2A-7F4D-9ED2-E491076A3640}" dt="2019-01-15T13:09:31.182" v="223" actId="20577"/>
        <pc:sldMkLst>
          <pc:docMk/>
          <pc:sldMk cId="1789560909" sldId="362"/>
        </pc:sldMkLst>
      </pc:sldChg>
      <pc:sldChg chg="modNotesTx">
        <pc:chgData name="Buckley, Kathleen" userId="d1b28d51-afcb-4d4a-b923-6327e34e13a8" providerId="ADAL" clId="{274CFE95-EE2A-7F4D-9ED2-E491076A3640}" dt="2019-01-15T13:54:05.371" v="640" actId="20577"/>
        <pc:sldMkLst>
          <pc:docMk/>
          <pc:sldMk cId="487353164" sldId="363"/>
        </pc:sldMkLst>
      </pc:sldChg>
      <pc:sldChg chg="delSp">
        <pc:chgData name="Buckley, Kathleen" userId="d1b28d51-afcb-4d4a-b923-6327e34e13a8" providerId="ADAL" clId="{274CFE95-EE2A-7F4D-9ED2-E491076A3640}" dt="2019-01-15T13:08:06.429" v="0"/>
        <pc:sldMkLst>
          <pc:docMk/>
          <pc:sldMk cId="0" sldId="476"/>
        </pc:sldMkLst>
        <pc:spChg chg="del">
          <ac:chgData name="Buckley, Kathleen" userId="d1b28d51-afcb-4d4a-b923-6327e34e13a8" providerId="ADAL" clId="{274CFE95-EE2A-7F4D-9ED2-E491076A3640}" dt="2019-01-15T13:08:06.429" v="0"/>
          <ac:spMkLst>
            <pc:docMk/>
            <pc:sldMk cId="0" sldId="476"/>
            <ac:spMk id="5" creationId="{00000000-0000-0000-0000-000000000000}"/>
          </ac:spMkLst>
        </pc:spChg>
      </pc:sldChg>
      <pc:sldChg chg="addSp delSp modSp add modAnim modNotesTx">
        <pc:chgData name="Buckley, Kathleen" userId="d1b28d51-afcb-4d4a-b923-6327e34e13a8" providerId="ADAL" clId="{274CFE95-EE2A-7F4D-9ED2-E491076A3640}" dt="2019-01-15T13:57:13.655" v="655" actId="6549"/>
        <pc:sldMkLst>
          <pc:docMk/>
          <pc:sldMk cId="3893093914" sldId="520"/>
        </pc:sldMkLst>
        <pc:spChg chg="mod">
          <ac:chgData name="Buckley, Kathleen" userId="d1b28d51-afcb-4d4a-b923-6327e34e13a8" providerId="ADAL" clId="{274CFE95-EE2A-7F4D-9ED2-E491076A3640}" dt="2019-01-15T13:21:17.956" v="272" actId="20577"/>
          <ac:spMkLst>
            <pc:docMk/>
            <pc:sldMk cId="3893093914" sldId="520"/>
            <ac:spMk id="2" creationId="{9FDC2F75-865C-924A-A418-B6793E2A0B62}"/>
          </ac:spMkLst>
        </pc:spChg>
        <pc:spChg chg="del">
          <ac:chgData name="Buckley, Kathleen" userId="d1b28d51-afcb-4d4a-b923-6327e34e13a8" providerId="ADAL" clId="{274CFE95-EE2A-7F4D-9ED2-E491076A3640}" dt="2019-01-15T13:21:29.914" v="273"/>
          <ac:spMkLst>
            <pc:docMk/>
            <pc:sldMk cId="3893093914" sldId="520"/>
            <ac:spMk id="3" creationId="{29A80443-6B62-9E42-89BC-E4D20ABBA83A}"/>
          </ac:spMkLst>
        </pc:spChg>
        <pc:spChg chg="add mod">
          <ac:chgData name="Buckley, Kathleen" userId="d1b28d51-afcb-4d4a-b923-6327e34e13a8" providerId="ADAL" clId="{274CFE95-EE2A-7F4D-9ED2-E491076A3640}" dt="2019-01-15T13:22:10.480" v="277" actId="14100"/>
          <ac:spMkLst>
            <pc:docMk/>
            <pc:sldMk cId="3893093914" sldId="520"/>
            <ac:spMk id="6" creationId="{B2EA0097-4724-2846-9F0D-F70981EDA82D}"/>
          </ac:spMkLst>
        </pc:spChg>
        <pc:spChg chg="add del">
          <ac:chgData name="Buckley, Kathleen" userId="d1b28d51-afcb-4d4a-b923-6327e34e13a8" providerId="ADAL" clId="{274CFE95-EE2A-7F4D-9ED2-E491076A3640}" dt="2019-01-15T13:23:46.673" v="303"/>
          <ac:spMkLst>
            <pc:docMk/>
            <pc:sldMk cId="3893093914" sldId="520"/>
            <ac:spMk id="7" creationId="{04501824-5939-034C-9E67-7A5B4FB61544}"/>
          </ac:spMkLst>
        </pc:spChg>
        <pc:spChg chg="add del">
          <ac:chgData name="Buckley, Kathleen" userId="d1b28d51-afcb-4d4a-b923-6327e34e13a8" providerId="ADAL" clId="{274CFE95-EE2A-7F4D-9ED2-E491076A3640}" dt="2019-01-15T13:23:49.834" v="304"/>
          <ac:spMkLst>
            <pc:docMk/>
            <pc:sldMk cId="3893093914" sldId="520"/>
            <ac:spMk id="8" creationId="{32187ECD-3799-0249-938F-E010905C1A3B}"/>
          </ac:spMkLst>
        </pc:spChg>
        <pc:spChg chg="add del mod">
          <ac:chgData name="Buckley, Kathleen" userId="d1b28d51-afcb-4d4a-b923-6327e34e13a8" providerId="ADAL" clId="{274CFE95-EE2A-7F4D-9ED2-E491076A3640}" dt="2019-01-15T13:24:32.666" v="310"/>
          <ac:spMkLst>
            <pc:docMk/>
            <pc:sldMk cId="3893093914" sldId="520"/>
            <ac:spMk id="10" creationId="{AD883194-A05C-254B-896B-CFAF396AFFB6}"/>
          </ac:spMkLst>
        </pc:spChg>
        <pc:spChg chg="add mod">
          <ac:chgData name="Buckley, Kathleen" userId="d1b28d51-afcb-4d4a-b923-6327e34e13a8" providerId="ADAL" clId="{274CFE95-EE2A-7F4D-9ED2-E491076A3640}" dt="2019-01-15T13:25:29.046" v="316" actId="14100"/>
          <ac:spMkLst>
            <pc:docMk/>
            <pc:sldMk cId="3893093914" sldId="520"/>
            <ac:spMk id="11" creationId="{AACD0DFF-1E68-D648-AAC7-24954F903950}"/>
          </ac:spMkLst>
        </pc:spChg>
        <pc:spChg chg="add mod">
          <ac:chgData name="Buckley, Kathleen" userId="d1b28d51-afcb-4d4a-b923-6327e34e13a8" providerId="ADAL" clId="{274CFE95-EE2A-7F4D-9ED2-E491076A3640}" dt="2019-01-15T13:25:47.280" v="322" actId="1036"/>
          <ac:spMkLst>
            <pc:docMk/>
            <pc:sldMk cId="3893093914" sldId="520"/>
            <ac:spMk id="12" creationId="{CF5051E2-8522-DA4E-A141-8E5E2B26EA3E}"/>
          </ac:spMkLst>
        </pc:spChg>
        <pc:graphicFrameChg chg="add">
          <ac:chgData name="Buckley, Kathleen" userId="d1b28d51-afcb-4d4a-b923-6327e34e13a8" providerId="ADAL" clId="{274CFE95-EE2A-7F4D-9ED2-E491076A3640}" dt="2019-01-15T13:21:48.877" v="274"/>
          <ac:graphicFrameMkLst>
            <pc:docMk/>
            <pc:sldMk cId="3893093914" sldId="520"/>
            <ac:graphicFrameMk id="5" creationId="{1BFB7CE3-B869-B84E-A6C3-9A6E3FC9BD47}"/>
          </ac:graphicFrameMkLst>
        </pc:graphicFrameChg>
        <pc:graphicFrameChg chg="add">
          <ac:chgData name="Buckley, Kathleen" userId="d1b28d51-afcb-4d4a-b923-6327e34e13a8" providerId="ADAL" clId="{274CFE95-EE2A-7F4D-9ED2-E491076A3640}" dt="2019-01-15T13:22:54.940" v="282"/>
          <ac:graphicFrameMkLst>
            <pc:docMk/>
            <pc:sldMk cId="3893093914" sldId="520"/>
            <ac:graphicFrameMk id="9" creationId="{6D2E736C-CC0B-7241-8CE8-F964EFA12FCD}"/>
          </ac:graphicFrameMkLst>
        </pc:graphicFrameChg>
      </pc:sldChg>
    </pc:docChg>
  </pc:docChgLst>
  <pc:docChgLst>
    <pc:chgData name="Buckley, Kathleen" userId="S::buckley@umaryland.edu::d1b28d51-afcb-4d4a-b923-6327e34e13a8" providerId="AD" clId="Web-{ACC02ADA-8FB9-EE66-2633-9582D8C286CC}"/>
    <pc:docChg chg="modSld">
      <pc:chgData name="Buckley, Kathleen" userId="S::buckley@umaryland.edu::d1b28d51-afcb-4d4a-b923-6327e34e13a8" providerId="AD" clId="Web-{ACC02ADA-8FB9-EE66-2633-9582D8C286CC}" dt="2019-01-15T13:06:32.512" v="9" actId="20577"/>
      <pc:docMkLst>
        <pc:docMk/>
      </pc:docMkLst>
      <pc:sldChg chg="modSp">
        <pc:chgData name="Buckley, Kathleen" userId="S::buckley@umaryland.edu::d1b28d51-afcb-4d4a-b923-6327e34e13a8" providerId="AD" clId="Web-{ACC02ADA-8FB9-EE66-2633-9582D8C286CC}" dt="2019-01-15T13:06:32.512" v="9" actId="20577"/>
        <pc:sldMkLst>
          <pc:docMk/>
          <pc:sldMk cId="0" sldId="476"/>
        </pc:sldMkLst>
        <pc:spChg chg="mod">
          <ac:chgData name="Buckley, Kathleen" userId="S::buckley@umaryland.edu::d1b28d51-afcb-4d4a-b923-6327e34e13a8" providerId="AD" clId="Web-{ACC02ADA-8FB9-EE66-2633-9582D8C286CC}" dt="2019-01-15T13:06:32.512" v="9" actId="20577"/>
          <ac:spMkLst>
            <pc:docMk/>
            <pc:sldMk cId="0" sldId="476"/>
            <ac:spMk id="4" creationId="{00000000-0000-0000-0000-000000000000}"/>
          </ac:spMkLst>
        </pc:spChg>
      </pc:sldChg>
    </pc:docChg>
  </pc:docChgLst>
  <pc:docChgLst>
    <pc:chgData name="Buckley, Kathleen" userId="S::buckley@umaryland.edu::d1b28d51-afcb-4d4a-b923-6327e34e13a8" providerId="AD" clId="Web-{9657B385-A300-1314-16B1-69DF1F012316}"/>
    <pc:docChg chg="modSld">
      <pc:chgData name="Buckley, Kathleen" userId="S::buckley@umaryland.edu::d1b28d51-afcb-4d4a-b923-6327e34e13a8" providerId="AD" clId="Web-{9657B385-A300-1314-16B1-69DF1F012316}" dt="2018-11-28T17:39:32.144" v="17" actId="20577"/>
      <pc:docMkLst>
        <pc:docMk/>
      </pc:docMkLst>
      <pc:sldChg chg="modSp">
        <pc:chgData name="Buckley, Kathleen" userId="S::buckley@umaryland.edu::d1b28d51-afcb-4d4a-b923-6327e34e13a8" providerId="AD" clId="Web-{9657B385-A300-1314-16B1-69DF1F012316}" dt="2018-11-28T17:39:32.144" v="17" actId="20577"/>
        <pc:sldMkLst>
          <pc:docMk/>
          <pc:sldMk cId="1789560909" sldId="362"/>
        </pc:sldMkLst>
        <pc:spChg chg="mod">
          <ac:chgData name="Buckley, Kathleen" userId="S::buckley@umaryland.edu::d1b28d51-afcb-4d4a-b923-6327e34e13a8" providerId="AD" clId="Web-{9657B385-A300-1314-16B1-69DF1F012316}" dt="2018-11-28T17:39:32.144" v="17" actId="20577"/>
          <ac:spMkLst>
            <pc:docMk/>
            <pc:sldMk cId="1789560909" sldId="362"/>
            <ac:spMk id="3" creationId="{117C2AA7-FAAE-FB40-B71E-5A30898E686B}"/>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4719" cy="465614"/>
          </a:xfrm>
          <a:prstGeom prst="rect">
            <a:avLst/>
          </a:prstGeom>
        </p:spPr>
        <p:txBody>
          <a:bodyPr vert="horz" lIns="92465" tIns="46233" rIns="92465" bIns="4623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9931" y="0"/>
            <a:ext cx="3044719" cy="465614"/>
          </a:xfrm>
          <a:prstGeom prst="rect">
            <a:avLst/>
          </a:prstGeom>
        </p:spPr>
        <p:txBody>
          <a:bodyPr vert="horz" lIns="92465" tIns="46233" rIns="92465" bIns="46233" rtlCol="0"/>
          <a:lstStyle>
            <a:lvl1pPr algn="r" fontAlgn="auto">
              <a:spcBef>
                <a:spcPts val="0"/>
              </a:spcBef>
              <a:spcAft>
                <a:spcPts val="0"/>
              </a:spcAft>
              <a:defRPr sz="1200">
                <a:latin typeface="+mn-lt"/>
              </a:defRPr>
            </a:lvl1pPr>
          </a:lstStyle>
          <a:p>
            <a:pPr>
              <a:defRPr/>
            </a:pPr>
            <a:fld id="{773A753E-2B0D-4C19-A4D4-1A95979CE9A1}" type="datetimeFigureOut">
              <a:rPr lang="en-US"/>
              <a:pPr>
                <a:defRPr/>
              </a:pPr>
              <a:t>1/15/19</a:t>
            </a:fld>
            <a:endParaRPr lang="en-US"/>
          </a:p>
        </p:txBody>
      </p:sp>
      <p:sp>
        <p:nvSpPr>
          <p:cNvPr id="5" name="Slide Number Placeholder 4"/>
          <p:cNvSpPr>
            <a:spLocks noGrp="1"/>
          </p:cNvSpPr>
          <p:nvPr>
            <p:ph type="sldNum" sz="quarter" idx="3"/>
          </p:nvPr>
        </p:nvSpPr>
        <p:spPr>
          <a:xfrm>
            <a:off x="3979931" y="8845045"/>
            <a:ext cx="3044719" cy="465614"/>
          </a:xfrm>
          <a:prstGeom prst="rect">
            <a:avLst/>
          </a:prstGeom>
        </p:spPr>
        <p:txBody>
          <a:bodyPr vert="horz" lIns="92465" tIns="46233" rIns="92465" bIns="46233" rtlCol="0" anchor="b"/>
          <a:lstStyle>
            <a:lvl1pPr algn="r" fontAlgn="auto">
              <a:spcBef>
                <a:spcPts val="0"/>
              </a:spcBef>
              <a:spcAft>
                <a:spcPts val="0"/>
              </a:spcAft>
              <a:defRPr sz="1200">
                <a:latin typeface="+mn-lt"/>
              </a:defRPr>
            </a:lvl1pPr>
          </a:lstStyle>
          <a:p>
            <a:pPr>
              <a:defRPr/>
            </a:pPr>
            <a:fld id="{1E9E6255-8B69-4E94-B2DF-F4779BF66F6E}" type="slidenum">
              <a:rPr lang="en-US"/>
              <a:pPr>
                <a:defRPr/>
              </a:pPr>
              <a:t>‹#›</a:t>
            </a:fld>
            <a:endParaRPr lang="en-US"/>
          </a:p>
        </p:txBody>
      </p:sp>
    </p:spTree>
    <p:extLst>
      <p:ext uri="{BB962C8B-B14F-4D97-AF65-F5344CB8AC3E}">
        <p14:creationId xmlns:p14="http://schemas.microsoft.com/office/powerpoint/2010/main" val="34413390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4719" cy="465614"/>
          </a:xfrm>
          <a:prstGeom prst="rect">
            <a:avLst/>
          </a:prstGeom>
        </p:spPr>
        <p:txBody>
          <a:bodyPr vert="horz" lIns="92465" tIns="46233" rIns="92465" bIns="4623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9931" y="0"/>
            <a:ext cx="3044719" cy="465614"/>
          </a:xfrm>
          <a:prstGeom prst="rect">
            <a:avLst/>
          </a:prstGeom>
        </p:spPr>
        <p:txBody>
          <a:bodyPr vert="horz" lIns="92465" tIns="46233" rIns="92465" bIns="46233" rtlCol="0"/>
          <a:lstStyle>
            <a:lvl1pPr algn="r" fontAlgn="auto">
              <a:spcBef>
                <a:spcPts val="0"/>
              </a:spcBef>
              <a:spcAft>
                <a:spcPts val="0"/>
              </a:spcAft>
              <a:defRPr sz="1200">
                <a:latin typeface="+mn-lt"/>
              </a:defRPr>
            </a:lvl1pPr>
          </a:lstStyle>
          <a:p>
            <a:pPr>
              <a:defRPr/>
            </a:pPr>
            <a:fld id="{E2A8C18E-4314-445F-B287-2D776743DE73}" type="datetimeFigureOut">
              <a:rPr lang="en-US"/>
              <a:pPr>
                <a:defRPr/>
              </a:pPr>
              <a:t>1/15/19</a:t>
            </a:fld>
            <a:endParaRPr lang="en-US"/>
          </a:p>
        </p:txBody>
      </p:sp>
      <p:sp>
        <p:nvSpPr>
          <p:cNvPr id="4" name="Slide Image Placeholder 3"/>
          <p:cNvSpPr>
            <a:spLocks noGrp="1" noRot="1" noChangeAspect="1"/>
          </p:cNvSpPr>
          <p:nvPr>
            <p:ph type="sldImg" idx="2"/>
          </p:nvPr>
        </p:nvSpPr>
        <p:spPr>
          <a:xfrm>
            <a:off x="1185863" y="698500"/>
            <a:ext cx="4654550" cy="3490913"/>
          </a:xfrm>
          <a:prstGeom prst="rect">
            <a:avLst/>
          </a:prstGeom>
          <a:noFill/>
          <a:ln w="12700">
            <a:solidFill>
              <a:prstClr val="black"/>
            </a:solidFill>
          </a:ln>
        </p:spPr>
        <p:txBody>
          <a:bodyPr vert="horz" lIns="92465" tIns="46233" rIns="92465" bIns="46233" rtlCol="0" anchor="ctr"/>
          <a:lstStyle/>
          <a:p>
            <a:pPr lvl="0"/>
            <a:endParaRPr lang="en-US" noProof="0"/>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2465" tIns="46233" rIns="92465" bIns="4623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p:cNvSpPr>
            <a:spLocks noGrp="1"/>
          </p:cNvSpPr>
          <p:nvPr>
            <p:ph type="sldNum" sz="quarter" idx="5"/>
          </p:nvPr>
        </p:nvSpPr>
        <p:spPr>
          <a:xfrm>
            <a:off x="3979931" y="8845045"/>
            <a:ext cx="3044719" cy="465614"/>
          </a:xfrm>
          <a:prstGeom prst="rect">
            <a:avLst/>
          </a:prstGeom>
        </p:spPr>
        <p:txBody>
          <a:bodyPr vert="horz" lIns="92465" tIns="46233" rIns="92465" bIns="46233" rtlCol="0" anchor="b"/>
          <a:lstStyle>
            <a:lvl1pPr algn="r" fontAlgn="auto">
              <a:spcBef>
                <a:spcPts val="0"/>
              </a:spcBef>
              <a:spcAft>
                <a:spcPts val="0"/>
              </a:spcAft>
              <a:defRPr sz="1200">
                <a:latin typeface="+mn-lt"/>
              </a:defRPr>
            </a:lvl1pPr>
          </a:lstStyle>
          <a:p>
            <a:pPr>
              <a:defRPr/>
            </a:pPr>
            <a:fld id="{7393DE49-EDDC-418F-B0EE-9FDAADAE9BD1}" type="slidenum">
              <a:rPr lang="en-US"/>
              <a:pPr>
                <a:defRPr/>
              </a:pPr>
              <a:t>‹#›</a:t>
            </a:fld>
            <a:endParaRPr lang="en-US"/>
          </a:p>
        </p:txBody>
      </p:sp>
    </p:spTree>
    <p:extLst>
      <p:ext uri="{BB962C8B-B14F-4D97-AF65-F5344CB8AC3E}">
        <p14:creationId xmlns:p14="http://schemas.microsoft.com/office/powerpoint/2010/main" val="25287708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Welcome to the University of Maryland School of Nursing’s Quality Improvement Briefs series. </a:t>
            </a:r>
          </a:p>
          <a:p>
            <a:r>
              <a:rPr lang="en-US" sz="1200" kern="1200" dirty="0">
                <a:solidFill>
                  <a:schemeClr val="tx1"/>
                </a:solidFill>
                <a:effectLst/>
                <a:latin typeface="+mn-lt"/>
                <a:ea typeface="+mn-ea"/>
                <a:cs typeface="+mn-cs"/>
              </a:rPr>
              <a:t>The Quality Improvement Briefs are made up of </a:t>
            </a:r>
            <a:r>
              <a:rPr lang="en-US" sz="1200" b="1" kern="1200" dirty="0">
                <a:solidFill>
                  <a:schemeClr val="tx1"/>
                </a:solidFill>
                <a:effectLst/>
                <a:latin typeface="+mn-lt"/>
                <a:ea typeface="+mn-ea"/>
                <a:cs typeface="+mn-cs"/>
              </a:rPr>
              <a:t>short presentations </a:t>
            </a:r>
            <a:r>
              <a:rPr lang="en-US" sz="1200" kern="1200" dirty="0">
                <a:solidFill>
                  <a:schemeClr val="tx1"/>
                </a:solidFill>
                <a:effectLst/>
                <a:latin typeface="+mn-lt"/>
                <a:ea typeface="+mn-ea"/>
                <a:cs typeface="+mn-cs"/>
              </a:rPr>
              <a:t>that provide an introduction to key quality improvement concepts. </a:t>
            </a:r>
          </a:p>
          <a:p>
            <a:r>
              <a:rPr lang="en-US" sz="1200" kern="1200" dirty="0">
                <a:solidFill>
                  <a:schemeClr val="tx1"/>
                </a:solidFill>
                <a:effectLst/>
                <a:latin typeface="+mn-lt"/>
                <a:ea typeface="+mn-ea"/>
                <a:cs typeface="+mn-cs"/>
              </a:rPr>
              <a:t>My name is Kathleen Buckley and in this brief I am going to present some ideas on how you make your poster presentation more effective. </a:t>
            </a:r>
          </a:p>
        </p:txBody>
      </p:sp>
      <p:sp>
        <p:nvSpPr>
          <p:cNvPr id="5" name="Slide Number Placeholder 4"/>
          <p:cNvSpPr>
            <a:spLocks noGrp="1"/>
          </p:cNvSpPr>
          <p:nvPr>
            <p:ph type="sldNum" sz="quarter" idx="11"/>
          </p:nvPr>
        </p:nvSpPr>
        <p:spPr/>
        <p:txBody>
          <a:bodyPr/>
          <a:lstStyle/>
          <a:p>
            <a:pPr>
              <a:defRPr/>
            </a:pPr>
            <a:fld id="{7393DE49-EDDC-418F-B0EE-9FDAADAE9BD1}" type="slidenum">
              <a:rPr lang="en-US" smtClean="0"/>
              <a:pPr>
                <a:defRPr/>
              </a:pPr>
              <a:t>1</a:t>
            </a:fld>
            <a:endParaRPr lang="en-US"/>
          </a:p>
        </p:txBody>
      </p:sp>
    </p:spTree>
    <p:extLst>
      <p:ext uri="{BB962C8B-B14F-4D97-AF65-F5344CB8AC3E}">
        <p14:creationId xmlns:p14="http://schemas.microsoft.com/office/powerpoint/2010/main" val="4110206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defRPr/>
            </a:pPr>
            <a:r>
              <a:rPr lang="en-US" sz="1200" dirty="0"/>
              <a:t>Here are few rules to follow in terms of poster design: </a:t>
            </a:r>
          </a:p>
          <a:p>
            <a:pPr>
              <a:defRPr/>
            </a:pPr>
            <a:endParaRPr lang="en-US" sz="1200" dirty="0"/>
          </a:p>
          <a:p>
            <a:pPr marL="171450" indent="-171450">
              <a:buFont typeface="Arial" panose="020B0604020202020204" pitchFamily="34" charset="0"/>
              <a:buChar char="•"/>
              <a:defRPr/>
            </a:pPr>
            <a:r>
              <a:rPr lang="en-US" sz="1200" dirty="0"/>
              <a:t>Whenever possible, use phrases &amp; bulleted lists rather than complete sentences that highlight significant points – you need to consider that few will take the time to read long sections of text.</a:t>
            </a:r>
          </a:p>
          <a:p>
            <a:pPr marL="171450" indent="-171450">
              <a:buFont typeface="Arial" panose="020B0604020202020204" pitchFamily="34" charset="0"/>
              <a:buChar char="•"/>
              <a:defRPr/>
            </a:pPr>
            <a:endParaRPr lang="en-US" sz="1200" dirty="0"/>
          </a:p>
          <a:p>
            <a:pPr marL="171450" indent="-171450">
              <a:buFont typeface="Arial" panose="020B0604020202020204" pitchFamily="34" charset="0"/>
              <a:buChar char="•"/>
              <a:defRPr/>
            </a:pPr>
            <a:r>
              <a:rPr lang="en-US" sz="1200" dirty="0"/>
              <a:t>The size and type of font are important</a:t>
            </a:r>
          </a:p>
          <a:p>
            <a:pPr marL="628650" lvl="1" indent="-171450">
              <a:buFont typeface="Arial" panose="020B0604020202020204" pitchFamily="34" charset="0"/>
              <a:buChar char="•"/>
              <a:defRPr/>
            </a:pPr>
            <a:r>
              <a:rPr lang="en-US" sz="1200" dirty="0"/>
              <a:t>The font size for all sections should be at least 32 </a:t>
            </a:r>
            <a:r>
              <a:rPr lang="en-US" sz="1200" dirty="0" err="1"/>
              <a:t>pt</a:t>
            </a:r>
            <a:endParaRPr lang="en-US" sz="1200" dirty="0"/>
          </a:p>
          <a:p>
            <a:pPr marL="628650" lvl="1" indent="-171450">
              <a:buFont typeface="Arial" panose="020B0604020202020204" pitchFamily="34" charset="0"/>
              <a:buChar char="•"/>
              <a:defRPr/>
            </a:pPr>
            <a:r>
              <a:rPr lang="en-US" sz="1200" dirty="0"/>
              <a:t>The most legible fonts are those that have strokes with a similar thickness at all points  - </a:t>
            </a:r>
            <a:r>
              <a:rPr lang="en-US" sz="1200" b="1" dirty="0"/>
              <a:t>Helvetica, Arial, and Verdana </a:t>
            </a:r>
            <a:r>
              <a:rPr lang="en-US" sz="1200" dirty="0"/>
              <a:t>are good examples</a:t>
            </a:r>
          </a:p>
          <a:p>
            <a:pPr marL="628650" lvl="1" indent="-171450">
              <a:buFont typeface="Arial" panose="020B0604020202020204" pitchFamily="34" charset="0"/>
              <a:buChar char="•"/>
              <a:defRPr/>
            </a:pPr>
            <a:endParaRPr lang="en-US" sz="1200" dirty="0"/>
          </a:p>
          <a:p>
            <a:pPr marL="171450" indent="-171450">
              <a:buFont typeface="Arial" panose="020B0604020202020204" pitchFamily="34" charset="0"/>
              <a:buChar char="•"/>
              <a:defRPr/>
            </a:pPr>
            <a:r>
              <a:rPr lang="en-US" sz="1200" dirty="0"/>
              <a:t>Keep it simple - draft your text and then pare it down to the least amount of words that gets over the message.</a:t>
            </a:r>
          </a:p>
          <a:p>
            <a:pPr marL="628650" lvl="1" indent="-171450">
              <a:buFont typeface="Arial" panose="020B0604020202020204" pitchFamily="34" charset="0"/>
              <a:buChar char="•"/>
            </a:pPr>
            <a:r>
              <a:rPr lang="en-US" altLang="en-US" dirty="0">
                <a:latin typeface="Helvetica" pitchFamily="2" charset="0"/>
              </a:rPr>
              <a:t>It is suggested that 25% of poster should be made up of text</a:t>
            </a:r>
          </a:p>
          <a:p>
            <a:pPr marL="628650" lvl="1" indent="-171450">
              <a:buFont typeface="Arial" panose="020B0604020202020204" pitchFamily="34" charset="0"/>
              <a:buChar char="•"/>
            </a:pPr>
            <a:r>
              <a:rPr lang="en-US" altLang="en-US" dirty="0">
                <a:latin typeface="Helvetica" pitchFamily="2" charset="0"/>
              </a:rPr>
              <a:t>40% - graphics, such as images, tables or figures</a:t>
            </a:r>
          </a:p>
          <a:p>
            <a:pPr marL="628650" lvl="1" indent="-171450">
              <a:buFont typeface="Arial" panose="020B0604020202020204" pitchFamily="34" charset="0"/>
              <a:buChar char="•"/>
            </a:pPr>
            <a:r>
              <a:rPr lang="en-US" altLang="en-US" dirty="0">
                <a:latin typeface="Helvetica" pitchFamily="2" charset="0"/>
              </a:rPr>
              <a:t>30% - empty space - empty space actually makes the poster more approachable rather than overwhelming.</a:t>
            </a:r>
          </a:p>
          <a:p>
            <a:pPr>
              <a:defRPr/>
            </a:pPr>
            <a:endParaRPr lang="en-US" dirty="0"/>
          </a:p>
          <a:p>
            <a:pPr>
              <a:defRPr/>
            </a:pPr>
            <a:r>
              <a:rPr lang="en-US" dirty="0"/>
              <a:t>You should also think about the  margins – at a minimum you should leave </a:t>
            </a:r>
            <a:r>
              <a:rPr lang="en-US" dirty="0">
                <a:cs typeface="Arial" charset="0"/>
              </a:rPr>
              <a:t>about an inch for margins between poster's content and the edge. </a:t>
            </a:r>
            <a:endParaRPr lang="en-US" sz="1200" dirty="0"/>
          </a:p>
          <a:p>
            <a:pPr marL="171450" lvl="0" indent="-171450">
              <a:buFont typeface="Arial" panose="020B0604020202020204" pitchFamily="34" charset="0"/>
              <a:buChar char="•"/>
              <a:defRPr/>
            </a:pPr>
            <a:endParaRPr lang="en-US" sz="1200" dirty="0"/>
          </a:p>
          <a:p>
            <a:endParaRPr lang="en-US" dirty="0"/>
          </a:p>
        </p:txBody>
      </p:sp>
      <p:sp>
        <p:nvSpPr>
          <p:cNvPr id="4" name="Slide Number Placeholder 3"/>
          <p:cNvSpPr>
            <a:spLocks noGrp="1"/>
          </p:cNvSpPr>
          <p:nvPr>
            <p:ph type="sldNum" sz="quarter" idx="10"/>
          </p:nvPr>
        </p:nvSpPr>
        <p:spPr/>
        <p:txBody>
          <a:bodyPr/>
          <a:lstStyle/>
          <a:p>
            <a:fld id="{3E79E613-2862-394F-A8CB-19815EDCEBA5}" type="slidenum">
              <a:rPr lang="en-US" smtClean="0"/>
              <a:t>10</a:t>
            </a:fld>
            <a:endParaRPr lang="en-US"/>
          </a:p>
        </p:txBody>
      </p:sp>
    </p:spTree>
    <p:extLst>
      <p:ext uri="{BB962C8B-B14F-4D97-AF65-F5344CB8AC3E}">
        <p14:creationId xmlns:p14="http://schemas.microsoft.com/office/powerpoint/2010/main" val="1447759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few slides will focus on the use of visuals.</a:t>
            </a:r>
          </a:p>
          <a:p>
            <a:r>
              <a:rPr lang="en-US" dirty="0"/>
              <a:t>I mentioned earlier that the results section of a poster is a good place to include data in a visual format - Because data is where you want the audience’s eyes to go. </a:t>
            </a:r>
          </a:p>
          <a:p>
            <a:r>
              <a:rPr lang="en-US" dirty="0"/>
              <a:t>The best way to make that happen is to use tables, figures, graphs or images to attract the audience to the poster and to tell a story or show data in a quick easy to follow format.</a:t>
            </a:r>
          </a:p>
          <a:p>
            <a:endParaRPr lang="en-US" dirty="0"/>
          </a:p>
        </p:txBody>
      </p:sp>
      <p:sp>
        <p:nvSpPr>
          <p:cNvPr id="4" name="Slide Number Placeholder 3"/>
          <p:cNvSpPr>
            <a:spLocks noGrp="1"/>
          </p:cNvSpPr>
          <p:nvPr>
            <p:ph type="sldNum" sz="quarter" idx="10"/>
          </p:nvPr>
        </p:nvSpPr>
        <p:spPr/>
        <p:txBody>
          <a:bodyPr/>
          <a:lstStyle/>
          <a:p>
            <a:fld id="{3E79E613-2862-394F-A8CB-19815EDCEBA5}" type="slidenum">
              <a:rPr lang="en-US" smtClean="0"/>
              <a:t>11</a:t>
            </a:fld>
            <a:endParaRPr lang="en-US"/>
          </a:p>
        </p:txBody>
      </p:sp>
    </p:spTree>
    <p:extLst>
      <p:ext uri="{BB962C8B-B14F-4D97-AF65-F5344CB8AC3E}">
        <p14:creationId xmlns:p14="http://schemas.microsoft.com/office/powerpoint/2010/main" val="1700297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Helvetica" pitchFamily="2" charset="0"/>
              </a:rPr>
              <a:t>It is important to make key information stand out. </a:t>
            </a:r>
          </a:p>
          <a:p>
            <a:r>
              <a:rPr lang="en-US" altLang="en-US" dirty="0">
                <a:latin typeface="Helvetica" pitchFamily="2" charset="0"/>
              </a:rPr>
              <a:t>In the table on the left, the key findings are highlighted by the use of red ovals.  </a:t>
            </a:r>
          </a:p>
          <a:p>
            <a:r>
              <a:rPr lang="en-US" altLang="en-US" dirty="0">
                <a:latin typeface="Helvetica" pitchFamily="2" charset="0"/>
              </a:rPr>
              <a:t>In the table on the right, a bold font and different color d</a:t>
            </a:r>
            <a:r>
              <a:rPr lang="en-US" i="0" dirty="0"/>
              <a:t>irect the viewer’s attention and highlight </a:t>
            </a:r>
            <a:r>
              <a:rPr lang="en-US" sz="1200" b="0" i="0" kern="1200" dirty="0">
                <a:solidFill>
                  <a:schemeClr val="tx1"/>
                </a:solidFill>
                <a:effectLst/>
                <a:latin typeface="+mn-lt"/>
                <a:ea typeface="+mn-ea"/>
                <a:cs typeface="+mn-cs"/>
              </a:rPr>
              <a:t>important information - but in a way that it is not distracting to the viewer.</a:t>
            </a:r>
            <a:endParaRPr lang="en-US" altLang="en-US" i="0" dirty="0">
              <a:latin typeface="Helvetica" pitchFamily="2" charset="0"/>
            </a:endParaRPr>
          </a:p>
          <a:p>
            <a:endParaRPr lang="en-US" dirty="0"/>
          </a:p>
        </p:txBody>
      </p:sp>
      <p:sp>
        <p:nvSpPr>
          <p:cNvPr id="4" name="Slide Number Placeholder 3"/>
          <p:cNvSpPr>
            <a:spLocks noGrp="1"/>
          </p:cNvSpPr>
          <p:nvPr>
            <p:ph type="sldNum" sz="quarter" idx="5"/>
          </p:nvPr>
        </p:nvSpPr>
        <p:spPr/>
        <p:txBody>
          <a:bodyPr/>
          <a:lstStyle/>
          <a:p>
            <a:pPr>
              <a:defRPr/>
            </a:pPr>
            <a:fld id="{7393DE49-EDDC-418F-B0EE-9FDAADAE9BD1}" type="slidenum">
              <a:rPr lang="en-US" smtClean="0"/>
              <a:pPr>
                <a:defRPr/>
              </a:pPr>
              <a:t>12</a:t>
            </a:fld>
            <a:endParaRPr lang="en-US"/>
          </a:p>
        </p:txBody>
      </p:sp>
    </p:spTree>
    <p:extLst>
      <p:ext uri="{BB962C8B-B14F-4D97-AF65-F5344CB8AC3E}">
        <p14:creationId xmlns:p14="http://schemas.microsoft.com/office/powerpoint/2010/main" val="568916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DDAA065C-DAA2-0A4D-A977-DF42D5064959}"/>
              </a:ext>
            </a:extLst>
          </p:cNvPr>
          <p:cNvSpPr>
            <a:spLocks noGrp="1" noRot="1" noChangeAspect="1" noTextEdit="1"/>
          </p:cNvSpPr>
          <p:nvPr>
            <p:ph type="sldImg"/>
          </p:nvPr>
        </p:nvSpPr>
        <p:spPr>
          <a:ln/>
        </p:spPr>
      </p:sp>
      <p:sp>
        <p:nvSpPr>
          <p:cNvPr id="77827" name="Notes Placeholder 2">
            <a:extLst>
              <a:ext uri="{FF2B5EF4-FFF2-40B4-BE49-F238E27FC236}">
                <a16:creationId xmlns:a16="http://schemas.microsoft.com/office/drawing/2014/main" id="{5678B106-AA42-1F44-BDEE-9C03EFD8392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ltLang="en-US" dirty="0">
                <a:latin typeface="Helvetica" pitchFamily="2" charset="0"/>
              </a:rPr>
              <a:t>Objects, such as tables, figures or images, can be enhanced with the use of a contrasting background or border. </a:t>
            </a:r>
          </a:p>
          <a:p>
            <a:endParaRPr lang="en-US" altLang="en-US" dirty="0">
              <a:latin typeface="Helvetica" pitchFamily="2" charset="0"/>
            </a:endParaRPr>
          </a:p>
          <a:p>
            <a:r>
              <a:rPr lang="en-US" altLang="en-US" dirty="0">
                <a:latin typeface="Helvetica" pitchFamily="2" charset="0"/>
              </a:rPr>
              <a:t>If necessary for emphasis, add a single additional color by mounting the figure </a:t>
            </a:r>
            <a:r>
              <a:rPr lang="en-US" altLang="en-US">
                <a:latin typeface="Helvetica" pitchFamily="2" charset="0"/>
              </a:rPr>
              <a:t>on a slightly </a:t>
            </a:r>
            <a:r>
              <a:rPr lang="en-US" altLang="en-US" dirty="0">
                <a:latin typeface="Helvetica" pitchFamily="2" charset="0"/>
              </a:rPr>
              <a:t>larger background  </a:t>
            </a:r>
          </a:p>
          <a:p>
            <a:r>
              <a:rPr lang="en-US" altLang="en-US" dirty="0">
                <a:latin typeface="Helvetica" pitchFamily="2" charset="0"/>
              </a:rPr>
              <a:t>The rule is to use a light background with darker photos; and in contrast, use a dark background with lighter photos. </a:t>
            </a:r>
          </a:p>
        </p:txBody>
      </p:sp>
      <p:sp>
        <p:nvSpPr>
          <p:cNvPr id="77828" name="Slide Number Placeholder 3">
            <a:extLst>
              <a:ext uri="{FF2B5EF4-FFF2-40B4-BE49-F238E27FC236}">
                <a16:creationId xmlns:a16="http://schemas.microsoft.com/office/drawing/2014/main" id="{96F6A1BC-60C2-3546-A064-C0664A390ED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8552" indent="-291751" eaLnBrk="0" hangingPunct="0">
              <a:defRPr>
                <a:solidFill>
                  <a:schemeClr val="tx1"/>
                </a:solidFill>
                <a:latin typeface="Arial" panose="020B0604020202020204" pitchFamily="34" charset="0"/>
              </a:defRPr>
            </a:lvl2pPr>
            <a:lvl3pPr marL="1167003" indent="-233401" eaLnBrk="0" hangingPunct="0">
              <a:defRPr>
                <a:solidFill>
                  <a:schemeClr val="tx1"/>
                </a:solidFill>
                <a:latin typeface="Arial" panose="020B0604020202020204" pitchFamily="34" charset="0"/>
              </a:defRPr>
            </a:lvl3pPr>
            <a:lvl4pPr marL="1633804" indent="-233401" eaLnBrk="0" hangingPunct="0">
              <a:defRPr>
                <a:solidFill>
                  <a:schemeClr val="tx1"/>
                </a:solidFill>
                <a:latin typeface="Arial" panose="020B0604020202020204" pitchFamily="34" charset="0"/>
              </a:defRPr>
            </a:lvl4pPr>
            <a:lvl5pPr marL="2100605" indent="-233401" eaLnBrk="0" hangingPunct="0">
              <a:defRPr>
                <a:solidFill>
                  <a:schemeClr val="tx1"/>
                </a:solidFill>
                <a:latin typeface="Arial" panose="020B0604020202020204" pitchFamily="34" charset="0"/>
              </a:defRPr>
            </a:lvl5pPr>
            <a:lvl6pPr marL="2567407" indent="-233401" algn="ctr" eaLnBrk="0" fontAlgn="base" hangingPunct="0">
              <a:spcBef>
                <a:spcPct val="0"/>
              </a:spcBef>
              <a:spcAft>
                <a:spcPct val="0"/>
              </a:spcAft>
              <a:defRPr>
                <a:solidFill>
                  <a:schemeClr val="tx1"/>
                </a:solidFill>
                <a:latin typeface="Arial" panose="020B0604020202020204" pitchFamily="34" charset="0"/>
              </a:defRPr>
            </a:lvl6pPr>
            <a:lvl7pPr marL="3034208" indent="-233401" algn="ctr" eaLnBrk="0" fontAlgn="base" hangingPunct="0">
              <a:spcBef>
                <a:spcPct val="0"/>
              </a:spcBef>
              <a:spcAft>
                <a:spcPct val="0"/>
              </a:spcAft>
              <a:defRPr>
                <a:solidFill>
                  <a:schemeClr val="tx1"/>
                </a:solidFill>
                <a:latin typeface="Arial" panose="020B0604020202020204" pitchFamily="34" charset="0"/>
              </a:defRPr>
            </a:lvl7pPr>
            <a:lvl8pPr marL="3501009" indent="-233401" algn="ctr" eaLnBrk="0" fontAlgn="base" hangingPunct="0">
              <a:spcBef>
                <a:spcPct val="0"/>
              </a:spcBef>
              <a:spcAft>
                <a:spcPct val="0"/>
              </a:spcAft>
              <a:defRPr>
                <a:solidFill>
                  <a:schemeClr val="tx1"/>
                </a:solidFill>
                <a:latin typeface="Arial" panose="020B0604020202020204" pitchFamily="34" charset="0"/>
              </a:defRPr>
            </a:lvl8pPr>
            <a:lvl9pPr marL="3967810" indent="-233401"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AD77E8A-7D8A-D14E-B2E1-43AE2DEB4645}" type="slidenum">
              <a:rPr lang="en-US" altLang="en-US"/>
              <a:pPr eaLnBrk="1" hangingPunct="1"/>
              <a:t>13</a:t>
            </a:fld>
            <a:endParaRPr lang="en-US" altLang="en-US"/>
          </a:p>
        </p:txBody>
      </p:sp>
    </p:spTree>
    <p:extLst>
      <p:ext uri="{BB962C8B-B14F-4D97-AF65-F5344CB8AC3E}">
        <p14:creationId xmlns:p14="http://schemas.microsoft.com/office/powerpoint/2010/main" val="2754829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also want to consider using other visuals to send a message – such as the use of Smart Art, call outs, or even a copy of a form to emphasize the project. </a:t>
            </a:r>
          </a:p>
          <a:p>
            <a:endParaRPr lang="en-US" dirty="0"/>
          </a:p>
          <a:p>
            <a:r>
              <a:rPr lang="en-US" dirty="0"/>
              <a:t>The rule again is not to overdue, and take care that whatever you do is adding to the message and not serving as a distraction. </a:t>
            </a:r>
          </a:p>
        </p:txBody>
      </p:sp>
      <p:sp>
        <p:nvSpPr>
          <p:cNvPr id="4" name="Slide Number Placeholder 3"/>
          <p:cNvSpPr>
            <a:spLocks noGrp="1"/>
          </p:cNvSpPr>
          <p:nvPr>
            <p:ph type="sldNum" sz="quarter" idx="5"/>
          </p:nvPr>
        </p:nvSpPr>
        <p:spPr/>
        <p:txBody>
          <a:bodyPr/>
          <a:lstStyle/>
          <a:p>
            <a:pPr>
              <a:defRPr/>
            </a:pPr>
            <a:fld id="{7393DE49-EDDC-418F-B0EE-9FDAADAE9BD1}" type="slidenum">
              <a:rPr lang="en-US" smtClean="0"/>
              <a:pPr>
                <a:defRPr/>
              </a:pPr>
              <a:t>14</a:t>
            </a:fld>
            <a:endParaRPr lang="en-US"/>
          </a:p>
        </p:txBody>
      </p:sp>
    </p:spTree>
    <p:extLst>
      <p:ext uri="{BB962C8B-B14F-4D97-AF65-F5344CB8AC3E}">
        <p14:creationId xmlns:p14="http://schemas.microsoft.com/office/powerpoint/2010/main" val="4082955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completes the presentation.</a:t>
            </a:r>
          </a:p>
          <a:p>
            <a:r>
              <a:rPr lang="en-US" dirty="0"/>
              <a:t>The QI Briefs are being developed as a resource for faculty and students. Please let us know if you have any suggestions or questions.</a:t>
            </a:r>
          </a:p>
          <a:p>
            <a:r>
              <a:rPr lang="en-US" dirty="0"/>
              <a:t>Or if there are any topics that you think should be added.</a:t>
            </a:r>
          </a:p>
          <a:p>
            <a:r>
              <a:rPr lang="en-US" dirty="0"/>
              <a:t>Your collaboration and support is greatly appreciated.  Together we will achieve our goal  </a:t>
            </a:r>
            <a:r>
              <a:rPr lang="en-US" b="1" dirty="0">
                <a:latin typeface="Helvetica" panose="020B0604020202020204" pitchFamily="34" charset="0"/>
                <a:cs typeface="Helvetica" panose="020B0604020202020204" pitchFamily="34" charset="0"/>
              </a:rPr>
              <a:t>To expand the expertise of the University of Maryland’s Faculty and Students in the education</a:t>
            </a:r>
            <a:r>
              <a:rPr lang="en-US" b="1" baseline="0" dirty="0">
                <a:latin typeface="Helvetica" panose="020B0604020202020204" pitchFamily="34" charset="0"/>
                <a:cs typeface="Helvetica" panose="020B0604020202020204" pitchFamily="34" charset="0"/>
              </a:rPr>
              <a:t> </a:t>
            </a:r>
            <a:r>
              <a:rPr lang="en-US" b="1" dirty="0">
                <a:latin typeface="Helvetica" panose="020B0604020202020204" pitchFamily="34" charset="0"/>
                <a:cs typeface="Helvetica" panose="020B0604020202020204" pitchFamily="34" charset="0"/>
              </a:rPr>
              <a:t>of and use of </a:t>
            </a:r>
            <a:r>
              <a:rPr lang="en-US" b="1" dirty="0"/>
              <a:t>quality improvement</a:t>
            </a:r>
            <a:r>
              <a:rPr lang="en-US" b="1" dirty="0">
                <a:latin typeface="Helvetica" panose="020B0604020202020204" pitchFamily="34" charset="0"/>
                <a:cs typeface="Helvetica" panose="020B0604020202020204" pitchFamily="34" charset="0"/>
              </a:rPr>
              <a:t> and safety concepts, methods, and tools. </a:t>
            </a:r>
          </a:p>
          <a:p>
            <a:endParaRPr lang="en-US" dirty="0"/>
          </a:p>
          <a:p>
            <a:r>
              <a:rPr lang="en-US" dirty="0"/>
              <a:t>Thank you for completing this</a:t>
            </a:r>
            <a:r>
              <a:rPr lang="en-US" baseline="0" dirty="0"/>
              <a:t> </a:t>
            </a:r>
            <a:r>
              <a:rPr lang="en-US" dirty="0"/>
              <a:t>presentation!</a:t>
            </a:r>
          </a:p>
        </p:txBody>
      </p:sp>
      <p:sp>
        <p:nvSpPr>
          <p:cNvPr id="5" name="Slide Number Placeholder 4"/>
          <p:cNvSpPr>
            <a:spLocks noGrp="1"/>
          </p:cNvSpPr>
          <p:nvPr>
            <p:ph type="sldNum" sz="quarter" idx="11"/>
          </p:nvPr>
        </p:nvSpPr>
        <p:spPr/>
        <p:txBody>
          <a:bodyPr/>
          <a:lstStyle/>
          <a:p>
            <a:pPr>
              <a:defRPr/>
            </a:pPr>
            <a:fld id="{7393DE49-EDDC-418F-B0EE-9FDAADAE9BD1}" type="slidenum">
              <a:rPr lang="en-US" smtClean="0"/>
              <a:pPr>
                <a:defRPr/>
              </a:pPr>
              <a:t>15</a:t>
            </a:fld>
            <a:endParaRPr lang="en-US"/>
          </a:p>
        </p:txBody>
      </p:sp>
    </p:spTree>
    <p:extLst>
      <p:ext uri="{BB962C8B-B14F-4D97-AF65-F5344CB8AC3E}">
        <p14:creationId xmlns:p14="http://schemas.microsoft.com/office/powerpoint/2010/main" val="1682757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end of this presentation, you should be able to:</a:t>
            </a:r>
          </a:p>
          <a:p>
            <a:endParaRPr lang="en-US" dirty="0"/>
          </a:p>
          <a:p>
            <a:pPr marL="228600" indent="-228600">
              <a:buAutoNum type="arabicParenR"/>
            </a:pPr>
            <a:r>
              <a:rPr lang="en-US" dirty="0"/>
              <a:t>Identify the major content for a poster</a:t>
            </a:r>
          </a:p>
          <a:p>
            <a:pPr marL="228600" indent="-228600">
              <a:buAutoNum type="arabicParenR"/>
            </a:pPr>
            <a:r>
              <a:rPr lang="en-US" dirty="0"/>
              <a:t>Demonstrate how to design a poster</a:t>
            </a:r>
          </a:p>
          <a:p>
            <a:pPr marL="228600" indent="-228600">
              <a:buAutoNum type="arabicParenR"/>
            </a:pPr>
            <a:r>
              <a:rPr lang="en-US" dirty="0"/>
              <a:t>Recognize the best use of visuals in a poster</a:t>
            </a:r>
          </a:p>
        </p:txBody>
      </p:sp>
      <p:sp>
        <p:nvSpPr>
          <p:cNvPr id="4" name="Slide Number Placeholder 3"/>
          <p:cNvSpPr>
            <a:spLocks noGrp="1"/>
          </p:cNvSpPr>
          <p:nvPr>
            <p:ph type="sldNum" sz="quarter" idx="10"/>
          </p:nvPr>
        </p:nvSpPr>
        <p:spPr/>
        <p:txBody>
          <a:bodyPr/>
          <a:lstStyle/>
          <a:p>
            <a:fld id="{3E79E613-2862-394F-A8CB-19815EDCEBA5}" type="slidenum">
              <a:rPr lang="en-US" smtClean="0"/>
              <a:t>2</a:t>
            </a:fld>
            <a:endParaRPr lang="en-US"/>
          </a:p>
        </p:txBody>
      </p:sp>
    </p:spTree>
    <p:extLst>
      <p:ext uri="{BB962C8B-B14F-4D97-AF65-F5344CB8AC3E}">
        <p14:creationId xmlns:p14="http://schemas.microsoft.com/office/powerpoint/2010/main" val="1826005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7DC3D2C2-593A-164B-8F93-DCEBDBD69B32}"/>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7B805F9E-BA2E-374C-844E-0AA86884C407}"/>
              </a:ext>
            </a:extLst>
          </p:cNvPr>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What is an effective poster? </a:t>
            </a:r>
          </a:p>
          <a:p>
            <a:r>
              <a:rPr lang="en-US" sz="1200" kern="1200" dirty="0">
                <a:solidFill>
                  <a:schemeClr val="tx1"/>
                </a:solidFill>
                <a:effectLst/>
                <a:latin typeface="+mn-lt"/>
                <a:ea typeface="+mn-ea"/>
                <a:cs typeface="+mn-cs"/>
              </a:rPr>
              <a:t>It is one that: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Offers a visual image of your project and emphasize the most vital content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Not only attracts, but also holds the attention of your audience</a:t>
            </a:r>
          </a:p>
          <a:p>
            <a:pPr lvl="1"/>
            <a:r>
              <a:rPr lang="en-US" sz="1200" kern="1200" dirty="0">
                <a:solidFill>
                  <a:schemeClr val="tx1"/>
                </a:solidFill>
                <a:effectLst/>
                <a:latin typeface="+mn-lt"/>
                <a:ea typeface="+mn-ea"/>
                <a:cs typeface="+mn-cs"/>
              </a:rPr>
              <a:t>It shouldn’t be a struggle to follow but make it easy for your viewers to understand its content</a:t>
            </a:r>
          </a:p>
          <a:p>
            <a:pPr lvl="1"/>
            <a:r>
              <a:rPr lang="en-US" sz="1200" kern="1200" dirty="0">
                <a:solidFill>
                  <a:schemeClr val="tx1"/>
                </a:solidFill>
                <a:effectLst/>
                <a:latin typeface="+mn-lt"/>
                <a:ea typeface="+mn-ea"/>
                <a:cs typeface="+mn-cs"/>
              </a:rPr>
              <a:t>It would be optimal if it initiated a discussion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should be concise &amp; organized</a:t>
            </a:r>
          </a:p>
          <a:p>
            <a:pPr lvl="1"/>
            <a:r>
              <a:rPr lang="en-US" sz="1200" kern="1200" dirty="0">
                <a:solidFill>
                  <a:schemeClr val="tx1"/>
                </a:solidFill>
                <a:effectLst/>
                <a:latin typeface="+mn-lt"/>
                <a:ea typeface="+mn-ea"/>
                <a:cs typeface="+mn-cs"/>
              </a:rPr>
              <a:t>Focus on a single clear message – unfortunately, this is where many fall short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should be able to stand alone and make sense,  if and when you are not there </a:t>
            </a:r>
          </a:p>
          <a:p>
            <a:pPr lvl="1"/>
            <a:r>
              <a:rPr lang="en-US" sz="1200" kern="1200" dirty="0">
                <a:solidFill>
                  <a:schemeClr val="tx1"/>
                </a:solidFill>
                <a:effectLst/>
                <a:latin typeface="+mn-lt"/>
                <a:ea typeface="+mn-ea"/>
                <a:cs typeface="+mn-cs"/>
              </a:rPr>
              <a:t>however, that does not mean that the presenter should not be there </a:t>
            </a:r>
          </a:p>
          <a:p>
            <a:pPr lvl="1"/>
            <a:r>
              <a:rPr lang="en-US" sz="1200" kern="1200" dirty="0">
                <a:solidFill>
                  <a:schemeClr val="tx1"/>
                </a:solidFill>
                <a:effectLst/>
                <a:latin typeface="+mn-lt"/>
                <a:ea typeface="+mn-ea"/>
                <a:cs typeface="+mn-cs"/>
              </a:rPr>
              <a:t>having someone present adds a great deal to the presentation</a:t>
            </a:r>
          </a:p>
          <a:p>
            <a:pPr lvl="1"/>
            <a:r>
              <a:rPr lang="en-US" sz="1200" kern="1200" dirty="0">
                <a:solidFill>
                  <a:schemeClr val="tx1"/>
                </a:solidFill>
                <a:effectLst/>
                <a:latin typeface="+mn-lt"/>
                <a:ea typeface="+mn-ea"/>
                <a:cs typeface="+mn-cs"/>
              </a:rPr>
              <a:t>being there also gives you the opportunity to get feedback and make those connections with others</a:t>
            </a:r>
          </a:p>
          <a:p>
            <a:pPr>
              <a:defRPr/>
            </a:pPr>
            <a:endParaRPr lang="en-US" sz="900" dirty="0">
              <a:solidFill>
                <a:schemeClr val="bg1"/>
              </a:solidFill>
            </a:endParaRPr>
          </a:p>
        </p:txBody>
      </p:sp>
      <p:sp>
        <p:nvSpPr>
          <p:cNvPr id="64516" name="Slide Number Placeholder 3">
            <a:extLst>
              <a:ext uri="{FF2B5EF4-FFF2-40B4-BE49-F238E27FC236}">
                <a16:creationId xmlns:a16="http://schemas.microsoft.com/office/drawing/2014/main" id="{F220D0D1-3031-804E-8D97-A68FB75689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8552" indent="-291751" eaLnBrk="0" hangingPunct="0">
              <a:defRPr>
                <a:solidFill>
                  <a:schemeClr val="tx1"/>
                </a:solidFill>
                <a:latin typeface="Arial" panose="020B0604020202020204" pitchFamily="34" charset="0"/>
              </a:defRPr>
            </a:lvl2pPr>
            <a:lvl3pPr marL="1167003" indent="-233401" eaLnBrk="0" hangingPunct="0">
              <a:defRPr>
                <a:solidFill>
                  <a:schemeClr val="tx1"/>
                </a:solidFill>
                <a:latin typeface="Arial" panose="020B0604020202020204" pitchFamily="34" charset="0"/>
              </a:defRPr>
            </a:lvl3pPr>
            <a:lvl4pPr marL="1633804" indent="-233401" eaLnBrk="0" hangingPunct="0">
              <a:defRPr>
                <a:solidFill>
                  <a:schemeClr val="tx1"/>
                </a:solidFill>
                <a:latin typeface="Arial" panose="020B0604020202020204" pitchFamily="34" charset="0"/>
              </a:defRPr>
            </a:lvl4pPr>
            <a:lvl5pPr marL="2100605" indent="-233401" eaLnBrk="0" hangingPunct="0">
              <a:defRPr>
                <a:solidFill>
                  <a:schemeClr val="tx1"/>
                </a:solidFill>
                <a:latin typeface="Arial" panose="020B0604020202020204" pitchFamily="34" charset="0"/>
              </a:defRPr>
            </a:lvl5pPr>
            <a:lvl6pPr marL="2567407" indent="-233401" algn="ctr" eaLnBrk="0" fontAlgn="base" hangingPunct="0">
              <a:spcBef>
                <a:spcPct val="0"/>
              </a:spcBef>
              <a:spcAft>
                <a:spcPct val="0"/>
              </a:spcAft>
              <a:defRPr>
                <a:solidFill>
                  <a:schemeClr val="tx1"/>
                </a:solidFill>
                <a:latin typeface="Arial" panose="020B0604020202020204" pitchFamily="34" charset="0"/>
              </a:defRPr>
            </a:lvl6pPr>
            <a:lvl7pPr marL="3034208" indent="-233401" algn="ctr" eaLnBrk="0" fontAlgn="base" hangingPunct="0">
              <a:spcBef>
                <a:spcPct val="0"/>
              </a:spcBef>
              <a:spcAft>
                <a:spcPct val="0"/>
              </a:spcAft>
              <a:defRPr>
                <a:solidFill>
                  <a:schemeClr val="tx1"/>
                </a:solidFill>
                <a:latin typeface="Arial" panose="020B0604020202020204" pitchFamily="34" charset="0"/>
              </a:defRPr>
            </a:lvl7pPr>
            <a:lvl8pPr marL="3501009" indent="-233401" algn="ctr" eaLnBrk="0" fontAlgn="base" hangingPunct="0">
              <a:spcBef>
                <a:spcPct val="0"/>
              </a:spcBef>
              <a:spcAft>
                <a:spcPct val="0"/>
              </a:spcAft>
              <a:defRPr>
                <a:solidFill>
                  <a:schemeClr val="tx1"/>
                </a:solidFill>
                <a:latin typeface="Arial" panose="020B0604020202020204" pitchFamily="34" charset="0"/>
              </a:defRPr>
            </a:lvl8pPr>
            <a:lvl9pPr marL="3967810" indent="-233401"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D638302-0DF4-CE44-B166-BF7A1CD49BFD}" type="slidenum">
              <a:rPr lang="en-US" altLang="en-US"/>
              <a:pPr eaLnBrk="1" hangingPunct="1"/>
              <a:t>3</a:t>
            </a:fld>
            <a:endParaRPr lang="en-US" altLang="en-US"/>
          </a:p>
        </p:txBody>
      </p:sp>
    </p:spTree>
    <p:extLst>
      <p:ext uri="{BB962C8B-B14F-4D97-AF65-F5344CB8AC3E}">
        <p14:creationId xmlns:p14="http://schemas.microsoft.com/office/powerpoint/2010/main" val="1974305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19A41320-0731-0F47-9D8E-CD091184377A}"/>
              </a:ext>
            </a:extLst>
          </p:cNvPr>
          <p:cNvSpPr>
            <a:spLocks noGrp="1" noRot="1" noChangeAspect="1" noTextEdit="1"/>
          </p:cNvSpPr>
          <p:nvPr>
            <p:ph type="sldImg"/>
          </p:nvPr>
        </p:nvSpPr>
        <p:spPr>
          <a:ln/>
        </p:spPr>
      </p:sp>
      <p:sp>
        <p:nvSpPr>
          <p:cNvPr id="63491" name="Notes Placeholder 2">
            <a:extLst>
              <a:ext uri="{FF2B5EF4-FFF2-40B4-BE49-F238E27FC236}">
                <a16:creationId xmlns:a16="http://schemas.microsoft.com/office/drawing/2014/main" id="{F486132E-F30E-5A41-8C06-7A474B85BF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ormAutofit fontScale="92500"/>
          </a:bodyPr>
          <a:lstStyle/>
          <a:p>
            <a:pPr>
              <a:buFontTx/>
              <a:buNone/>
            </a:pPr>
            <a:r>
              <a:rPr lang="en-US" altLang="en-US" sz="1200" dirty="0">
                <a:latin typeface="+mn-lt"/>
              </a:rPr>
              <a:t>Let’s look at the advantages and disadvantages of using a professional poster to present your work.</a:t>
            </a:r>
          </a:p>
          <a:p>
            <a:pPr>
              <a:buFontTx/>
              <a:buNone/>
            </a:pPr>
            <a:endParaRPr lang="en-US" altLang="en-US" sz="1200" dirty="0">
              <a:latin typeface="+mn-lt"/>
            </a:endParaRPr>
          </a:p>
          <a:p>
            <a:pPr>
              <a:buFontTx/>
              <a:buNone/>
            </a:pPr>
            <a:r>
              <a:rPr lang="en-US" altLang="en-US" sz="1200" dirty="0">
                <a:latin typeface="+mn-lt"/>
              </a:rPr>
              <a:t>Advantages:</a:t>
            </a:r>
          </a:p>
          <a:p>
            <a:pPr>
              <a:buFontTx/>
              <a:buChar char="•"/>
            </a:pPr>
            <a:r>
              <a:rPr lang="en-US" altLang="en-US" sz="1200" dirty="0">
                <a:latin typeface="+mn-lt"/>
              </a:rPr>
              <a:t> It allows for a visual image of your findings</a:t>
            </a:r>
          </a:p>
          <a:p>
            <a:pPr>
              <a:buFontTx/>
              <a:buChar char="•"/>
            </a:pPr>
            <a:r>
              <a:rPr lang="en-US" altLang="en-US" sz="1200" dirty="0">
                <a:latin typeface="+mn-lt"/>
              </a:rPr>
              <a:t> It is able to be viewed by a large number of individuals simultaneously</a:t>
            </a:r>
          </a:p>
          <a:p>
            <a:pPr marL="0" marR="0" lvl="0" indent="0" algn="l" defTabSz="914342" rtl="0" eaLnBrk="1" fontAlgn="auto" latinLnBrk="0" hangingPunct="1">
              <a:lnSpc>
                <a:spcPct val="100000"/>
              </a:lnSpc>
              <a:spcBef>
                <a:spcPts val="0"/>
              </a:spcBef>
              <a:spcAft>
                <a:spcPts val="0"/>
              </a:spcAft>
              <a:buClrTx/>
              <a:buSzTx/>
              <a:buFontTx/>
              <a:buChar char="•"/>
              <a:tabLst/>
              <a:defRPr/>
            </a:pPr>
            <a:r>
              <a:rPr lang="en-US" altLang="en-US" sz="1200" dirty="0">
                <a:latin typeface="+mn-lt"/>
              </a:rPr>
              <a:t> It is efficient in the use of time and space</a:t>
            </a:r>
          </a:p>
          <a:p>
            <a:pPr marL="0" marR="0" lvl="0" indent="0" algn="l" defTabSz="914342" rtl="0" eaLnBrk="1" fontAlgn="auto" latinLnBrk="0" hangingPunct="1">
              <a:lnSpc>
                <a:spcPct val="100000"/>
              </a:lnSpc>
              <a:spcBef>
                <a:spcPts val="0"/>
              </a:spcBef>
              <a:spcAft>
                <a:spcPts val="0"/>
              </a:spcAft>
              <a:buClrTx/>
              <a:buSzTx/>
              <a:buFontTx/>
              <a:buChar char="•"/>
              <a:tabLst/>
              <a:defRPr/>
            </a:pPr>
            <a:r>
              <a:rPr lang="en-US" altLang="en-US" sz="1200" dirty="0">
                <a:latin typeface="+mn-lt"/>
              </a:rPr>
              <a:t> A great poster can often be created at low cost (although some professional posters can be costly)</a:t>
            </a:r>
          </a:p>
          <a:p>
            <a:pPr>
              <a:buFontTx/>
              <a:buChar char="•"/>
            </a:pPr>
            <a:r>
              <a:rPr lang="en-US" altLang="en-US" sz="1200" dirty="0">
                <a:latin typeface="+mn-lt"/>
              </a:rPr>
              <a:t> Presenting a poster is less intimidating than podium presentations for novice presenters </a:t>
            </a:r>
          </a:p>
          <a:p>
            <a:pPr>
              <a:buFontTx/>
              <a:buChar char="•"/>
            </a:pPr>
            <a:r>
              <a:rPr lang="en-US" altLang="en-US" sz="1200" dirty="0">
                <a:latin typeface="+mn-lt"/>
              </a:rPr>
              <a:t>The setting of a poster presentation enables the presenters to interact and dialogue with colleagues, and get feedback on their work</a:t>
            </a:r>
          </a:p>
          <a:p>
            <a:endParaRPr lang="en-US" altLang="en-US" sz="1200" dirty="0">
              <a:latin typeface="+mn-lt"/>
            </a:endParaRPr>
          </a:p>
          <a:p>
            <a:r>
              <a:rPr lang="en-US" altLang="en-US" sz="1200" dirty="0">
                <a:latin typeface="+mn-lt"/>
              </a:rPr>
              <a:t>However, there are a few Disadvantages:</a:t>
            </a:r>
          </a:p>
          <a:p>
            <a:pPr>
              <a:buFontTx/>
              <a:buChar char="•"/>
            </a:pPr>
            <a:r>
              <a:rPr lang="en-US" altLang="en-US" sz="1200" dirty="0">
                <a:latin typeface="+mn-lt"/>
              </a:rPr>
              <a:t> Posters are more passive in nature than a presentation </a:t>
            </a:r>
          </a:p>
          <a:p>
            <a:pPr>
              <a:buFontTx/>
              <a:buChar char="•"/>
            </a:pPr>
            <a:r>
              <a:rPr lang="en-US" altLang="en-US" sz="1200" dirty="0">
                <a:latin typeface="+mn-lt"/>
              </a:rPr>
              <a:t> They rely heavily on visual appeal rather than content to attract viewers, whereas in a presentation you have somewhat of a captured audience to begin with.</a:t>
            </a:r>
          </a:p>
          <a:p>
            <a:pPr>
              <a:buFontTx/>
              <a:buChar char="•"/>
            </a:pPr>
            <a:r>
              <a:rPr lang="en-US" altLang="en-US" sz="1200" dirty="0">
                <a:latin typeface="+mn-lt"/>
              </a:rPr>
              <a:t> They challenge one to present information much more succinctly than in a presentation</a:t>
            </a:r>
          </a:p>
          <a:p>
            <a:pPr>
              <a:buFontTx/>
              <a:buChar char="•"/>
            </a:pPr>
            <a:r>
              <a:rPr lang="en-US" altLang="en-US" sz="1200" dirty="0">
                <a:latin typeface="+mn-lt"/>
              </a:rPr>
              <a:t> Carry less weight than oral presentations on a curriculum vitae or resume</a:t>
            </a:r>
          </a:p>
          <a:p>
            <a:endParaRPr lang="en-US" altLang="en-US" dirty="0">
              <a:latin typeface="Helvetica" pitchFamily="2" charset="0"/>
            </a:endParaRPr>
          </a:p>
        </p:txBody>
      </p:sp>
      <p:sp>
        <p:nvSpPr>
          <p:cNvPr id="63492" name="Slide Number Placeholder 3">
            <a:extLst>
              <a:ext uri="{FF2B5EF4-FFF2-40B4-BE49-F238E27FC236}">
                <a16:creationId xmlns:a16="http://schemas.microsoft.com/office/drawing/2014/main" id="{DCA1C053-9EFF-0D4F-9631-BC40E734DAA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8552" indent="-291751" eaLnBrk="0" hangingPunct="0">
              <a:defRPr>
                <a:solidFill>
                  <a:schemeClr val="tx1"/>
                </a:solidFill>
                <a:latin typeface="Arial" panose="020B0604020202020204" pitchFamily="34" charset="0"/>
              </a:defRPr>
            </a:lvl2pPr>
            <a:lvl3pPr marL="1167003" indent="-233401" eaLnBrk="0" hangingPunct="0">
              <a:defRPr>
                <a:solidFill>
                  <a:schemeClr val="tx1"/>
                </a:solidFill>
                <a:latin typeface="Arial" panose="020B0604020202020204" pitchFamily="34" charset="0"/>
              </a:defRPr>
            </a:lvl3pPr>
            <a:lvl4pPr marL="1633804" indent="-233401" eaLnBrk="0" hangingPunct="0">
              <a:defRPr>
                <a:solidFill>
                  <a:schemeClr val="tx1"/>
                </a:solidFill>
                <a:latin typeface="Arial" panose="020B0604020202020204" pitchFamily="34" charset="0"/>
              </a:defRPr>
            </a:lvl4pPr>
            <a:lvl5pPr marL="2100605" indent="-233401" eaLnBrk="0" hangingPunct="0">
              <a:defRPr>
                <a:solidFill>
                  <a:schemeClr val="tx1"/>
                </a:solidFill>
                <a:latin typeface="Arial" panose="020B0604020202020204" pitchFamily="34" charset="0"/>
              </a:defRPr>
            </a:lvl5pPr>
            <a:lvl6pPr marL="2567407" indent="-233401" algn="ctr" eaLnBrk="0" fontAlgn="base" hangingPunct="0">
              <a:spcBef>
                <a:spcPct val="0"/>
              </a:spcBef>
              <a:spcAft>
                <a:spcPct val="0"/>
              </a:spcAft>
              <a:defRPr>
                <a:solidFill>
                  <a:schemeClr val="tx1"/>
                </a:solidFill>
                <a:latin typeface="Arial" panose="020B0604020202020204" pitchFamily="34" charset="0"/>
              </a:defRPr>
            </a:lvl6pPr>
            <a:lvl7pPr marL="3034208" indent="-233401" algn="ctr" eaLnBrk="0" fontAlgn="base" hangingPunct="0">
              <a:spcBef>
                <a:spcPct val="0"/>
              </a:spcBef>
              <a:spcAft>
                <a:spcPct val="0"/>
              </a:spcAft>
              <a:defRPr>
                <a:solidFill>
                  <a:schemeClr val="tx1"/>
                </a:solidFill>
                <a:latin typeface="Arial" panose="020B0604020202020204" pitchFamily="34" charset="0"/>
              </a:defRPr>
            </a:lvl7pPr>
            <a:lvl8pPr marL="3501009" indent="-233401" algn="ctr" eaLnBrk="0" fontAlgn="base" hangingPunct="0">
              <a:spcBef>
                <a:spcPct val="0"/>
              </a:spcBef>
              <a:spcAft>
                <a:spcPct val="0"/>
              </a:spcAft>
              <a:defRPr>
                <a:solidFill>
                  <a:schemeClr val="tx1"/>
                </a:solidFill>
                <a:latin typeface="Arial" panose="020B0604020202020204" pitchFamily="34" charset="0"/>
              </a:defRPr>
            </a:lvl8pPr>
            <a:lvl9pPr marL="3967810" indent="-233401"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49F5462-0BC7-C444-BB84-98E46149961C}" type="slidenum">
              <a:rPr lang="en-US" altLang="en-US"/>
              <a:pPr eaLnBrk="1" hangingPunct="1"/>
              <a:t>4</a:t>
            </a:fld>
            <a:endParaRPr lang="en-US" altLang="en-US"/>
          </a:p>
        </p:txBody>
      </p:sp>
    </p:spTree>
    <p:extLst>
      <p:ext uri="{BB962C8B-B14F-4D97-AF65-F5344CB8AC3E}">
        <p14:creationId xmlns:p14="http://schemas.microsoft.com/office/powerpoint/2010/main" val="2793608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396303DB-6F52-7949-93CE-4E2C3BCB6846}"/>
              </a:ext>
            </a:extLst>
          </p:cNvPr>
          <p:cNvSpPr>
            <a:spLocks noGrp="1" noRot="1" noChangeAspect="1" noTextEdit="1"/>
          </p:cNvSpPr>
          <p:nvPr>
            <p:ph type="sldImg"/>
          </p:nvPr>
        </p:nvSpPr>
        <p:spPr>
          <a:ln/>
        </p:spPr>
      </p:sp>
      <p:sp>
        <p:nvSpPr>
          <p:cNvPr id="65539" name="Notes Placeholder 2">
            <a:extLst>
              <a:ext uri="{FF2B5EF4-FFF2-40B4-BE49-F238E27FC236}">
                <a16:creationId xmlns:a16="http://schemas.microsoft.com/office/drawing/2014/main" id="{955F8670-63CE-0541-B34C-46A6928BDD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ormAutofit fontScale="85000" lnSpcReduction="20000"/>
          </a:bodyPr>
          <a:lstStyle/>
          <a:p>
            <a:r>
              <a:rPr lang="en-US" altLang="en-US" dirty="0">
                <a:latin typeface="+mn-lt"/>
              </a:rPr>
              <a:t>In planning a poster presentation, you will need to collect some key information from the sponsors of the poster session</a:t>
            </a:r>
          </a:p>
          <a:p>
            <a:endParaRPr lang="en-US" altLang="en-US" dirty="0">
              <a:latin typeface="+mn-lt"/>
            </a:endParaRPr>
          </a:p>
          <a:p>
            <a:pPr marL="171450" indent="-171450">
              <a:buFont typeface="Arial" panose="020B0604020202020204" pitchFamily="34" charset="0"/>
              <a:buChar char="•"/>
            </a:pPr>
            <a:r>
              <a:rPr lang="en-US" altLang="en-US" dirty="0">
                <a:latin typeface="+mn-lt"/>
              </a:rPr>
              <a:t>What is the display environment – in other words, what types of posters can be presented?  </a:t>
            </a:r>
          </a:p>
          <a:p>
            <a:pPr marL="628650" lvl="1" indent="-171450">
              <a:buFont typeface="Arial" panose="020B0604020202020204" pitchFamily="34" charset="0"/>
              <a:buChar char="•"/>
            </a:pPr>
            <a:r>
              <a:rPr lang="en-US" altLang="en-US" dirty="0">
                <a:latin typeface="+mn-lt"/>
              </a:rPr>
              <a:t>Is it a bulletin board or a stand alone table top?</a:t>
            </a:r>
          </a:p>
          <a:p>
            <a:pPr marL="628650" lvl="1" indent="-171450">
              <a:buFont typeface="Arial" panose="020B0604020202020204" pitchFamily="34" charset="0"/>
              <a:buChar char="•"/>
            </a:pPr>
            <a:r>
              <a:rPr lang="en-US" altLang="en-US" dirty="0">
                <a:latin typeface="+mn-lt"/>
              </a:rPr>
              <a:t>Do they allow for electronic presentation with a laptop and computer showing a continuous PowerPoint?</a:t>
            </a:r>
          </a:p>
          <a:p>
            <a:pPr marL="628650" lvl="1" indent="-171450">
              <a:buFont typeface="Arial" panose="020B0604020202020204" pitchFamily="34" charset="0"/>
              <a:buChar char="•"/>
            </a:pPr>
            <a:endParaRPr lang="en-US" altLang="en-US" dirty="0">
              <a:latin typeface="+mn-lt"/>
            </a:endParaRPr>
          </a:p>
          <a:p>
            <a:pPr marL="171450" lvl="0" indent="-171450">
              <a:buFont typeface="Arial" panose="020B0604020202020204" pitchFamily="34" charset="0"/>
              <a:buChar char="•"/>
            </a:pPr>
            <a:r>
              <a:rPr lang="en-US" altLang="en-US" dirty="0">
                <a:latin typeface="+mn-lt"/>
              </a:rPr>
              <a:t> What sizes are allowed and what size is best for your poster?</a:t>
            </a:r>
          </a:p>
          <a:p>
            <a:pPr marL="628650" lvl="1" indent="-171450">
              <a:buFont typeface="Arial" panose="020B0604020202020204" pitchFamily="34" charset="0"/>
              <a:buChar char="•"/>
            </a:pPr>
            <a:r>
              <a:rPr lang="en-US" altLang="en-US" dirty="0">
                <a:latin typeface="+mn-lt"/>
              </a:rPr>
              <a:t>Electronic posters that are usually created in a single PowerPoint slide, but they vary considerably – height is usually limited to 3 or 4 ft, but width may be anywhere from 4 to 8 feet wide</a:t>
            </a:r>
          </a:p>
          <a:p>
            <a:pPr marL="628650" lvl="1" indent="-171450">
              <a:buFont typeface="Arial" panose="020B0604020202020204" pitchFamily="34" charset="0"/>
              <a:buChar char="•"/>
            </a:pPr>
            <a:r>
              <a:rPr lang="en-US" altLang="en-US" dirty="0">
                <a:latin typeface="+mn-lt"/>
              </a:rPr>
              <a:t>Are you expected to use a landscape or portrait orientation?</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a:latin typeface="+mn-lt"/>
              </a:rPr>
              <a:t>What are the advantages and disadvantages of a large poster?  Larger is not necessarily better – sometimes a larger size is selected to cover more content, but too much content can also turn off the audience. There also can be difficulty in transporting a large poster made of paper if you are traveling. However, posters made of fabric, even if large, </a:t>
            </a:r>
            <a:r>
              <a:rPr lang="en-US" sz="1200" kern="1200" dirty="0">
                <a:solidFill>
                  <a:schemeClr val="tx1"/>
                </a:solidFill>
                <a:effectLst/>
                <a:latin typeface="+mn-lt"/>
                <a:ea typeface="+mn-ea"/>
                <a:cs typeface="+mn-cs"/>
              </a:rPr>
              <a:t>are quite portable because they can be folded up and easily fit in a suitcase</a:t>
            </a:r>
            <a:endParaRPr lang="en-US" altLang="en-US" dirty="0">
              <a:latin typeface="+mn-lt"/>
            </a:endParaRPr>
          </a:p>
          <a:p>
            <a:pPr marL="628650" lvl="1" indent="-171450">
              <a:buFont typeface="Arial" panose="020B0604020202020204" pitchFamily="34" charset="0"/>
              <a:buChar char="•"/>
            </a:pPr>
            <a:endParaRPr lang="en-US" altLang="en-US" dirty="0">
              <a:latin typeface="+mn-lt"/>
            </a:endParaRPr>
          </a:p>
          <a:p>
            <a:pPr marL="171450" lvl="0" indent="-171450">
              <a:buFont typeface="Arial" panose="020B0604020202020204" pitchFamily="34" charset="0"/>
              <a:buChar char="•"/>
            </a:pPr>
            <a:r>
              <a:rPr lang="en-US" altLang="en-US" dirty="0">
                <a:latin typeface="+mn-lt"/>
              </a:rPr>
              <a:t>What is the date, time and length of the poster session?</a:t>
            </a:r>
          </a:p>
          <a:p>
            <a:pPr lvl="1">
              <a:buFontTx/>
              <a:buChar char="-"/>
            </a:pPr>
            <a:r>
              <a:rPr lang="en-US" altLang="en-US" dirty="0">
                <a:latin typeface="+mn-lt"/>
              </a:rPr>
              <a:t>Is there a set day and time that you must have it up and take it down?</a:t>
            </a:r>
          </a:p>
          <a:p>
            <a:pPr lvl="1">
              <a:buFontTx/>
              <a:buChar char="-"/>
            </a:pPr>
            <a:endParaRPr lang="en-US" altLang="en-US" dirty="0">
              <a:latin typeface="+mn-lt"/>
            </a:endParaRPr>
          </a:p>
          <a:p>
            <a:pPr marL="171450" lvl="0" indent="-171450">
              <a:buFont typeface="Arial" panose="020B0604020202020204" pitchFamily="34" charset="0"/>
              <a:buChar char="•"/>
            </a:pPr>
            <a:r>
              <a:rPr lang="en-US" altLang="en-US" dirty="0">
                <a:latin typeface="+mn-lt"/>
              </a:rPr>
              <a:t>Are you expected to stand by your poster at a required time so that attendees can view your project and ask questions?  </a:t>
            </a:r>
          </a:p>
          <a:p>
            <a:pPr marL="171450" lvl="0" indent="-171450">
              <a:buFont typeface="Arial" panose="020B0604020202020204" pitchFamily="34" charset="0"/>
              <a:buChar char="•"/>
            </a:pPr>
            <a:endParaRPr lang="en-US" altLang="en-US" dirty="0">
              <a:latin typeface="+mn-lt"/>
            </a:endParaRPr>
          </a:p>
          <a:p>
            <a:pPr marL="171450" lvl="0" indent="-171450">
              <a:buFont typeface="Arial" panose="020B0604020202020204" pitchFamily="34" charset="0"/>
              <a:buChar char="•"/>
            </a:pPr>
            <a:r>
              <a:rPr lang="en-US" altLang="en-US" dirty="0">
                <a:latin typeface="+mn-lt"/>
              </a:rPr>
              <a:t>Should you take a handout with you to provide to attendees?</a:t>
            </a:r>
          </a:p>
          <a:p>
            <a:pPr>
              <a:buFontTx/>
              <a:buChar char="-"/>
            </a:pPr>
            <a:endParaRPr lang="en-US" altLang="en-US" dirty="0">
              <a:latin typeface="Helvetica" pitchFamily="2" charset="0"/>
            </a:endParaRPr>
          </a:p>
          <a:p>
            <a:pPr>
              <a:buFontTx/>
              <a:buChar char="-"/>
            </a:pPr>
            <a:endParaRPr lang="en-US" altLang="en-US" dirty="0">
              <a:latin typeface="Helvetica" pitchFamily="2" charset="0"/>
            </a:endParaRPr>
          </a:p>
        </p:txBody>
      </p:sp>
      <p:sp>
        <p:nvSpPr>
          <p:cNvPr id="65540" name="Slide Number Placeholder 3">
            <a:extLst>
              <a:ext uri="{FF2B5EF4-FFF2-40B4-BE49-F238E27FC236}">
                <a16:creationId xmlns:a16="http://schemas.microsoft.com/office/drawing/2014/main" id="{A34E795E-DEA7-1543-B513-3AC3CE14CDB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8552" indent="-291751" eaLnBrk="0" hangingPunct="0">
              <a:defRPr>
                <a:solidFill>
                  <a:schemeClr val="tx1"/>
                </a:solidFill>
                <a:latin typeface="Arial" panose="020B0604020202020204" pitchFamily="34" charset="0"/>
              </a:defRPr>
            </a:lvl2pPr>
            <a:lvl3pPr marL="1167003" indent="-233401" eaLnBrk="0" hangingPunct="0">
              <a:defRPr>
                <a:solidFill>
                  <a:schemeClr val="tx1"/>
                </a:solidFill>
                <a:latin typeface="Arial" panose="020B0604020202020204" pitchFamily="34" charset="0"/>
              </a:defRPr>
            </a:lvl3pPr>
            <a:lvl4pPr marL="1633804" indent="-233401" eaLnBrk="0" hangingPunct="0">
              <a:defRPr>
                <a:solidFill>
                  <a:schemeClr val="tx1"/>
                </a:solidFill>
                <a:latin typeface="Arial" panose="020B0604020202020204" pitchFamily="34" charset="0"/>
              </a:defRPr>
            </a:lvl4pPr>
            <a:lvl5pPr marL="2100605" indent="-233401" eaLnBrk="0" hangingPunct="0">
              <a:defRPr>
                <a:solidFill>
                  <a:schemeClr val="tx1"/>
                </a:solidFill>
                <a:latin typeface="Arial" panose="020B0604020202020204" pitchFamily="34" charset="0"/>
              </a:defRPr>
            </a:lvl5pPr>
            <a:lvl6pPr marL="2567407" indent="-233401" algn="ctr" eaLnBrk="0" fontAlgn="base" hangingPunct="0">
              <a:spcBef>
                <a:spcPct val="0"/>
              </a:spcBef>
              <a:spcAft>
                <a:spcPct val="0"/>
              </a:spcAft>
              <a:defRPr>
                <a:solidFill>
                  <a:schemeClr val="tx1"/>
                </a:solidFill>
                <a:latin typeface="Arial" panose="020B0604020202020204" pitchFamily="34" charset="0"/>
              </a:defRPr>
            </a:lvl6pPr>
            <a:lvl7pPr marL="3034208" indent="-233401" algn="ctr" eaLnBrk="0" fontAlgn="base" hangingPunct="0">
              <a:spcBef>
                <a:spcPct val="0"/>
              </a:spcBef>
              <a:spcAft>
                <a:spcPct val="0"/>
              </a:spcAft>
              <a:defRPr>
                <a:solidFill>
                  <a:schemeClr val="tx1"/>
                </a:solidFill>
                <a:latin typeface="Arial" panose="020B0604020202020204" pitchFamily="34" charset="0"/>
              </a:defRPr>
            </a:lvl7pPr>
            <a:lvl8pPr marL="3501009" indent="-233401" algn="ctr" eaLnBrk="0" fontAlgn="base" hangingPunct="0">
              <a:spcBef>
                <a:spcPct val="0"/>
              </a:spcBef>
              <a:spcAft>
                <a:spcPct val="0"/>
              </a:spcAft>
              <a:defRPr>
                <a:solidFill>
                  <a:schemeClr val="tx1"/>
                </a:solidFill>
                <a:latin typeface="Arial" panose="020B0604020202020204" pitchFamily="34" charset="0"/>
              </a:defRPr>
            </a:lvl8pPr>
            <a:lvl9pPr marL="3967810" indent="-233401"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294BCB-AB4A-C84C-A87D-BFA268EDFD21}" type="slidenum">
              <a:rPr lang="en-US" altLang="en-US"/>
              <a:pPr eaLnBrk="1" hangingPunct="1"/>
              <a:t>5</a:t>
            </a:fld>
            <a:endParaRPr lang="en-US" altLang="en-US"/>
          </a:p>
        </p:txBody>
      </p:sp>
    </p:spTree>
    <p:extLst>
      <p:ext uri="{BB962C8B-B14F-4D97-AF65-F5344CB8AC3E}">
        <p14:creationId xmlns:p14="http://schemas.microsoft.com/office/powerpoint/2010/main" val="2196305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decisions to make when it comes to printing your poster</a:t>
            </a:r>
          </a:p>
          <a:p>
            <a:endParaRPr lang="en-US" dirty="0"/>
          </a:p>
          <a:p>
            <a:pPr marL="228600" indent="-228600">
              <a:buAutoNum type="arabicParenR"/>
            </a:pPr>
            <a:r>
              <a:rPr lang="en-US" dirty="0"/>
              <a:t>You must decide whether you want to have it done locally or order it through an online company</a:t>
            </a:r>
          </a:p>
          <a:p>
            <a:pPr marL="228600" indent="-228600">
              <a:buAutoNum type="arabicParenR"/>
            </a:pPr>
            <a:r>
              <a:rPr lang="en-US" dirty="0"/>
              <a:t>Be sure to check for the availability of sizes, colors, paper and canvas – and make sure what you select is consistent with the conference guidelines </a:t>
            </a:r>
          </a:p>
          <a:p>
            <a:pPr marL="228600" indent="-228600">
              <a:buAutoNum type="arabicParenR"/>
            </a:pPr>
            <a:r>
              <a:rPr lang="en-US" dirty="0"/>
              <a:t>Evaluate the cost – it may vary considerably depending upon where you get it</a:t>
            </a:r>
          </a:p>
          <a:p>
            <a:pPr marL="228600" indent="-228600">
              <a:buAutoNum type="arabicParenR"/>
            </a:pPr>
            <a:r>
              <a:rPr lang="en-US" dirty="0"/>
              <a:t>Make sure you know the turn-around time – it can take more than a week to get a poster from some sources </a:t>
            </a:r>
          </a:p>
          <a:p>
            <a:pPr marL="228600" indent="-228600">
              <a:buAutoNum type="arabicParenR"/>
            </a:pPr>
            <a:endParaRPr lang="en-US" dirty="0"/>
          </a:p>
          <a:p>
            <a:pPr marL="0" indent="0">
              <a:buFontTx/>
              <a:buNone/>
            </a:pPr>
            <a:r>
              <a:rPr lang="en-US" dirty="0"/>
              <a:t>UMSON students have the option of ordering posters through the Health Sciences and Human Services Library. </a:t>
            </a:r>
          </a:p>
          <a:p>
            <a:pPr marL="171450" indent="-171450">
              <a:buFont typeface="Arial" panose="020B0604020202020204" pitchFamily="34" charset="0"/>
              <a:buChar char="•"/>
            </a:pPr>
            <a:r>
              <a:rPr lang="en-US" dirty="0"/>
              <a:t>They offer a variety of sizes</a:t>
            </a:r>
          </a:p>
          <a:p>
            <a:pPr marL="171450" indent="-171450">
              <a:buFont typeface="Arial" panose="020B0604020202020204" pitchFamily="34" charset="0"/>
              <a:buChar char="•"/>
            </a:pPr>
            <a:r>
              <a:rPr lang="en-US" dirty="0"/>
              <a:t>The cost is usually between $50-60</a:t>
            </a:r>
          </a:p>
          <a:p>
            <a:pPr marL="171450" indent="-171450">
              <a:buFont typeface="Arial" panose="020B0604020202020204" pitchFamily="34" charset="0"/>
              <a:buChar char="•"/>
            </a:pPr>
            <a:r>
              <a:rPr lang="en-US" dirty="0"/>
              <a:t>You can order either glossy paper or matte canvas</a:t>
            </a:r>
          </a:p>
          <a:p>
            <a:pPr marL="17145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But note that if you use the library, y</a:t>
            </a:r>
            <a:r>
              <a:rPr lang="en-US" dirty="0"/>
              <a:t>ou will need to convert your PowerPoint slide to a pdf and then submit it through the library website. </a:t>
            </a:r>
          </a:p>
        </p:txBody>
      </p:sp>
      <p:sp>
        <p:nvSpPr>
          <p:cNvPr id="4" name="Slide Number Placeholder 3"/>
          <p:cNvSpPr>
            <a:spLocks noGrp="1"/>
          </p:cNvSpPr>
          <p:nvPr>
            <p:ph type="sldNum" sz="quarter" idx="10"/>
          </p:nvPr>
        </p:nvSpPr>
        <p:spPr/>
        <p:txBody>
          <a:bodyPr/>
          <a:lstStyle/>
          <a:p>
            <a:fld id="{3E79E613-2862-394F-A8CB-19815EDCEBA5}" type="slidenum">
              <a:rPr lang="en-US" smtClean="0"/>
              <a:t>6</a:t>
            </a:fld>
            <a:endParaRPr lang="en-US"/>
          </a:p>
        </p:txBody>
      </p:sp>
    </p:spTree>
    <p:extLst>
      <p:ext uri="{BB962C8B-B14F-4D97-AF65-F5344CB8AC3E}">
        <p14:creationId xmlns:p14="http://schemas.microsoft.com/office/powerpoint/2010/main" val="2936948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24FACFB4-F616-5545-A7BB-6E0781DF0362}"/>
              </a:ext>
            </a:extLst>
          </p:cNvPr>
          <p:cNvSpPr>
            <a:spLocks noGrp="1" noRot="1" noChangeAspect="1" noTextEdit="1"/>
          </p:cNvSpPr>
          <p:nvPr>
            <p:ph type="sldImg"/>
          </p:nvPr>
        </p:nvSpPr>
        <p:spPr>
          <a:ln/>
        </p:spPr>
      </p:sp>
      <p:sp>
        <p:nvSpPr>
          <p:cNvPr id="3" name="Notes Placeholder 2">
            <a:extLst>
              <a:ext uri="{FF2B5EF4-FFF2-40B4-BE49-F238E27FC236}">
                <a16:creationId xmlns:a16="http://schemas.microsoft.com/office/drawing/2014/main" id="{D62C7CA6-0AA6-6F4B-80C7-89F8BE74BBEA}"/>
              </a:ext>
            </a:extLst>
          </p:cNvPr>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If you are preparing a professional poster of a DNP project, you are </a:t>
            </a:r>
            <a:r>
              <a:rPr lang="en-US" sz="1200" b="1" u="sng" kern="1200" dirty="0">
                <a:solidFill>
                  <a:schemeClr val="tx1"/>
                </a:solidFill>
                <a:effectLst/>
                <a:latin typeface="+mn-lt"/>
                <a:ea typeface="+mn-ea"/>
                <a:cs typeface="+mn-cs"/>
              </a:rPr>
              <a:t>required </a:t>
            </a:r>
            <a:r>
              <a:rPr lang="en-US" sz="1200" kern="1200" dirty="0">
                <a:solidFill>
                  <a:schemeClr val="tx1"/>
                </a:solidFill>
                <a:effectLst/>
                <a:latin typeface="+mn-lt"/>
                <a:ea typeface="+mn-ea"/>
                <a:cs typeface="+mn-cs"/>
              </a:rPr>
              <a:t>to use a UMSON template for your poster</a:t>
            </a:r>
          </a:p>
          <a:p>
            <a:pPr lvl="0">
              <a:buFont typeface="Arial" pitchFamily="34" charset="0"/>
              <a:buNone/>
              <a:defRPr/>
            </a:pPr>
            <a:endParaRPr lang="en-US" sz="1200" dirty="0">
              <a:sym typeface="Wingdings" pitchFamily="64" charset="2"/>
            </a:endParaRPr>
          </a:p>
          <a:p>
            <a:pPr lvl="0">
              <a:buFont typeface="Arial" pitchFamily="34" charset="0"/>
              <a:buNone/>
              <a:defRPr/>
            </a:pPr>
            <a:r>
              <a:rPr lang="en-US" sz="1200" dirty="0">
                <a:sym typeface="Wingdings" pitchFamily="64" charset="2"/>
              </a:rPr>
              <a:t>However, there are several designs available that students can use. Here are three that are available. </a:t>
            </a:r>
          </a:p>
          <a:p>
            <a:pPr lvl="0">
              <a:buFont typeface="Arial" pitchFamily="34" charset="0"/>
              <a:buNone/>
              <a:defRPr/>
            </a:pPr>
            <a:endParaRPr lang="en-US" sz="1200" dirty="0">
              <a:sym typeface="Wingdings" pitchFamily="64" charset="2"/>
            </a:endParaRPr>
          </a:p>
          <a:p>
            <a:pPr lvl="0">
              <a:buFont typeface="Arial" pitchFamily="34" charset="0"/>
              <a:buNone/>
              <a:defRPr/>
            </a:pPr>
            <a:r>
              <a:rPr lang="en-US" sz="1200" dirty="0">
                <a:sym typeface="Wingdings" pitchFamily="64" charset="2"/>
              </a:rPr>
              <a:t>Now, y</a:t>
            </a:r>
            <a:r>
              <a:rPr lang="en-US" sz="1200" dirty="0"/>
              <a:t>ou may think developing your poster’s content is easy – that you just have to cut and paste parts of your final report onto the board, right? </a:t>
            </a:r>
          </a:p>
          <a:p>
            <a:pPr marL="628650" lvl="1" indent="-171450">
              <a:buFont typeface="Arial" panose="020B0604020202020204" pitchFamily="34" charset="0"/>
              <a:buChar char="•"/>
              <a:defRPr/>
            </a:pPr>
            <a:r>
              <a:rPr lang="en-US" sz="1200" dirty="0"/>
              <a:t>Wrong! To be successful, a poster requires careful planning on </a:t>
            </a:r>
            <a:r>
              <a:rPr lang="en-US" sz="1200" b="1" dirty="0"/>
              <a:t>how </a:t>
            </a:r>
            <a:r>
              <a:rPr lang="en-US" sz="1200" dirty="0"/>
              <a:t>you will depict specific information</a:t>
            </a:r>
          </a:p>
          <a:p>
            <a:pPr marL="628650" lvl="1" indent="-171450">
              <a:buFont typeface="Arial" panose="020B0604020202020204" pitchFamily="34" charset="0"/>
              <a:buChar char="•"/>
              <a:defRPr/>
            </a:pPr>
            <a:r>
              <a:rPr lang="en-US" sz="1200" dirty="0"/>
              <a:t>And provide text and graphics to capture your audience’s attention.</a:t>
            </a:r>
          </a:p>
          <a:p>
            <a:pPr marL="628650" lvl="1" indent="-171450">
              <a:buFont typeface="Arial" panose="020B0604020202020204" pitchFamily="34" charset="0"/>
              <a:buChar char="•"/>
              <a:defRPr/>
            </a:pPr>
            <a:r>
              <a:rPr lang="en-US" sz="1200" dirty="0"/>
              <a:t>Posters in which students have cut and paste long paragraphs of text are often very difficult to read and are usually unsuccessful in disseminating any information.</a:t>
            </a:r>
            <a:endParaRPr lang="en-US" dirty="0"/>
          </a:p>
          <a:p>
            <a:pPr lvl="1">
              <a:spcAft>
                <a:spcPct val="25000"/>
              </a:spcAft>
              <a:defRPr/>
            </a:pPr>
            <a:endParaRPr lang="en-US" sz="2500" dirty="0"/>
          </a:p>
        </p:txBody>
      </p:sp>
      <p:sp>
        <p:nvSpPr>
          <p:cNvPr id="66564" name="Slide Number Placeholder 3">
            <a:extLst>
              <a:ext uri="{FF2B5EF4-FFF2-40B4-BE49-F238E27FC236}">
                <a16:creationId xmlns:a16="http://schemas.microsoft.com/office/drawing/2014/main" id="{2B9425D0-59E9-C24A-85B4-2382D174BF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8552" indent="-291751" eaLnBrk="0" hangingPunct="0">
              <a:defRPr>
                <a:solidFill>
                  <a:schemeClr val="tx1"/>
                </a:solidFill>
                <a:latin typeface="Arial" panose="020B0604020202020204" pitchFamily="34" charset="0"/>
              </a:defRPr>
            </a:lvl2pPr>
            <a:lvl3pPr marL="1167003" indent="-233401" eaLnBrk="0" hangingPunct="0">
              <a:defRPr>
                <a:solidFill>
                  <a:schemeClr val="tx1"/>
                </a:solidFill>
                <a:latin typeface="Arial" panose="020B0604020202020204" pitchFamily="34" charset="0"/>
              </a:defRPr>
            </a:lvl3pPr>
            <a:lvl4pPr marL="1633804" indent="-233401" eaLnBrk="0" hangingPunct="0">
              <a:defRPr>
                <a:solidFill>
                  <a:schemeClr val="tx1"/>
                </a:solidFill>
                <a:latin typeface="Arial" panose="020B0604020202020204" pitchFamily="34" charset="0"/>
              </a:defRPr>
            </a:lvl4pPr>
            <a:lvl5pPr marL="2100605" indent="-233401" eaLnBrk="0" hangingPunct="0">
              <a:defRPr>
                <a:solidFill>
                  <a:schemeClr val="tx1"/>
                </a:solidFill>
                <a:latin typeface="Arial" panose="020B0604020202020204" pitchFamily="34" charset="0"/>
              </a:defRPr>
            </a:lvl5pPr>
            <a:lvl6pPr marL="2567407" indent="-233401" algn="ctr" eaLnBrk="0" fontAlgn="base" hangingPunct="0">
              <a:spcBef>
                <a:spcPct val="0"/>
              </a:spcBef>
              <a:spcAft>
                <a:spcPct val="0"/>
              </a:spcAft>
              <a:defRPr>
                <a:solidFill>
                  <a:schemeClr val="tx1"/>
                </a:solidFill>
                <a:latin typeface="Arial" panose="020B0604020202020204" pitchFamily="34" charset="0"/>
              </a:defRPr>
            </a:lvl6pPr>
            <a:lvl7pPr marL="3034208" indent="-233401" algn="ctr" eaLnBrk="0" fontAlgn="base" hangingPunct="0">
              <a:spcBef>
                <a:spcPct val="0"/>
              </a:spcBef>
              <a:spcAft>
                <a:spcPct val="0"/>
              </a:spcAft>
              <a:defRPr>
                <a:solidFill>
                  <a:schemeClr val="tx1"/>
                </a:solidFill>
                <a:latin typeface="Arial" panose="020B0604020202020204" pitchFamily="34" charset="0"/>
              </a:defRPr>
            </a:lvl7pPr>
            <a:lvl8pPr marL="3501009" indent="-233401" algn="ctr" eaLnBrk="0" fontAlgn="base" hangingPunct="0">
              <a:spcBef>
                <a:spcPct val="0"/>
              </a:spcBef>
              <a:spcAft>
                <a:spcPct val="0"/>
              </a:spcAft>
              <a:defRPr>
                <a:solidFill>
                  <a:schemeClr val="tx1"/>
                </a:solidFill>
                <a:latin typeface="Arial" panose="020B0604020202020204" pitchFamily="34" charset="0"/>
              </a:defRPr>
            </a:lvl8pPr>
            <a:lvl9pPr marL="3967810" indent="-233401"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429EDBC-1307-B249-BAC9-3C1BE5F7502D}" type="slidenum">
              <a:rPr lang="en-US" altLang="en-US"/>
              <a:pPr eaLnBrk="1" hangingPunct="1"/>
              <a:t>7</a:t>
            </a:fld>
            <a:endParaRPr lang="en-US" altLang="en-US"/>
          </a:p>
        </p:txBody>
      </p:sp>
    </p:spTree>
    <p:extLst>
      <p:ext uri="{BB962C8B-B14F-4D97-AF65-F5344CB8AC3E}">
        <p14:creationId xmlns:p14="http://schemas.microsoft.com/office/powerpoint/2010/main" val="893350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The title of the poster is very important. </a:t>
            </a:r>
          </a:p>
          <a:p>
            <a:r>
              <a:rPr lang="en-US" sz="1200" kern="1200" dirty="0">
                <a:solidFill>
                  <a:schemeClr val="tx1"/>
                </a:solidFill>
                <a:effectLst/>
                <a:latin typeface="+mn-lt"/>
                <a:ea typeface="+mn-ea"/>
                <a:cs typeface="+mn-cs"/>
              </a:rPr>
              <a:t>Take some time to think about it and keep the title as short as possible – no more than 15 words!</a:t>
            </a:r>
          </a:p>
          <a:p>
            <a:r>
              <a:rPr lang="en-US" sz="1200" kern="1200" dirty="0">
                <a:solidFill>
                  <a:schemeClr val="tx1"/>
                </a:solidFill>
                <a:effectLst/>
                <a:latin typeface="+mn-lt"/>
                <a:ea typeface="+mn-ea"/>
                <a:cs typeface="+mn-cs"/>
              </a:rPr>
              <a:t>It is the one part of your </a:t>
            </a:r>
            <a:r>
              <a:rPr lang="en-US" sz="1200" b="1" kern="1200" dirty="0">
                <a:solidFill>
                  <a:schemeClr val="tx1"/>
                </a:solidFill>
                <a:effectLst/>
                <a:latin typeface="+mn-lt"/>
                <a:ea typeface="+mn-ea"/>
                <a:cs typeface="+mn-cs"/>
              </a:rPr>
              <a:t>poster</a:t>
            </a:r>
            <a:r>
              <a:rPr lang="en-US" sz="1200" kern="1200" dirty="0">
                <a:solidFill>
                  <a:schemeClr val="tx1"/>
                </a:solidFill>
                <a:effectLst/>
                <a:latin typeface="+mn-lt"/>
                <a:ea typeface="+mn-ea"/>
                <a:cs typeface="+mn-cs"/>
              </a:rPr>
              <a:t> people notice first as they walk by. Remember, the poster needs to get the viewer’s attention and convince them that it is worth spending more time.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title section of the poster should also include your first and last name of the student with previous degrees earned.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 may want to also include the name of the organization in which a project occurred, but be sure you have organizational permission before doing so.  Some organizations have policies on reviewing and approving posters before they are disseminated.  Be sure to ask about this.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Use the font size recommended in the template -  </a:t>
            </a:r>
            <a:r>
              <a:rPr lang="en-US" sz="1200" b="1" kern="1200" dirty="0">
                <a:solidFill>
                  <a:schemeClr val="tx1"/>
                </a:solidFill>
                <a:effectLst/>
                <a:latin typeface="+mn-lt"/>
                <a:ea typeface="+mn-ea"/>
                <a:cs typeface="+mn-cs"/>
              </a:rPr>
              <a:t>no smaller </a:t>
            </a:r>
            <a:r>
              <a:rPr lang="en-US" sz="1200" kern="1200" dirty="0">
                <a:solidFill>
                  <a:schemeClr val="tx1"/>
                </a:solidFill>
                <a:effectLst/>
                <a:latin typeface="+mn-lt"/>
                <a:ea typeface="+mn-ea"/>
                <a:cs typeface="+mn-cs"/>
              </a:rPr>
              <a:t>so that the title is readable from 15 - 20 feet away.  </a:t>
            </a:r>
          </a:p>
          <a:p>
            <a:r>
              <a:rPr lang="en-US" sz="1200" kern="1200" dirty="0">
                <a:solidFill>
                  <a:schemeClr val="tx1"/>
                </a:solidFill>
                <a:effectLst/>
                <a:latin typeface="+mn-lt"/>
                <a:ea typeface="+mn-ea"/>
                <a:cs typeface="+mn-cs"/>
              </a:rPr>
              <a:t>Here is an example of good title that is clear, easily readable, and succinct.</a:t>
            </a:r>
          </a:p>
        </p:txBody>
      </p:sp>
      <p:sp>
        <p:nvSpPr>
          <p:cNvPr id="4" name="Slide Number Placeholder 3"/>
          <p:cNvSpPr>
            <a:spLocks noGrp="1"/>
          </p:cNvSpPr>
          <p:nvPr>
            <p:ph type="sldNum" sz="quarter" idx="10"/>
          </p:nvPr>
        </p:nvSpPr>
        <p:spPr/>
        <p:txBody>
          <a:bodyPr/>
          <a:lstStyle/>
          <a:p>
            <a:fld id="{3E79E613-2862-394F-A8CB-19815EDCEBA5}" type="slidenum">
              <a:rPr lang="en-US" smtClean="0"/>
              <a:t>8</a:t>
            </a:fld>
            <a:endParaRPr lang="en-US"/>
          </a:p>
        </p:txBody>
      </p:sp>
    </p:spTree>
    <p:extLst>
      <p:ext uri="{BB962C8B-B14F-4D97-AF65-F5344CB8AC3E}">
        <p14:creationId xmlns:p14="http://schemas.microsoft.com/office/powerpoint/2010/main" val="108997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dk1"/>
                </a:solidFill>
                <a:effectLst/>
                <a:latin typeface="+mn-lt"/>
                <a:ea typeface="+mn-ea"/>
                <a:cs typeface="+mn-cs"/>
              </a:rPr>
              <a:t>In terms of layout, a standard rule is to use </a:t>
            </a:r>
            <a:r>
              <a:rPr lang="en-US" sz="1200" dirty="0"/>
              <a:t>headings – to guide the reader’s eyes in the direction that you wish.</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dk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dk1"/>
                </a:solidFill>
                <a:effectLst/>
                <a:latin typeface="+mn-lt"/>
                <a:ea typeface="+mn-ea"/>
                <a:cs typeface="+mn-cs"/>
              </a:rPr>
              <a:t>Begin with a brief background statement of the problem.</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dk1"/>
                </a:solidFill>
                <a:effectLst/>
                <a:latin typeface="+mn-lt"/>
                <a:ea typeface="+mn-ea"/>
                <a:cs typeface="+mn-cs"/>
              </a:rPr>
              <a:t>Be sure to detail the aims or objectives, as well as the purpose of the project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dk1"/>
                </a:solidFill>
                <a:effectLst/>
                <a:latin typeface="+mn-lt"/>
                <a:ea typeface="+mn-ea"/>
                <a:cs typeface="+mn-cs"/>
              </a:rPr>
              <a:t>Next, specify the implementation strategies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dk1"/>
                </a:solidFill>
                <a:effectLst/>
                <a:latin typeface="+mn-lt"/>
                <a:ea typeface="+mn-ea"/>
                <a:cs typeface="+mn-cs"/>
              </a:rPr>
              <a:t>Then, present the results – often this is done using tables, figures or graphics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dk1"/>
                </a:solidFill>
                <a:effectLst/>
                <a:latin typeface="+mn-lt"/>
                <a:ea typeface="+mn-ea"/>
                <a:cs typeface="+mn-cs"/>
              </a:rPr>
              <a:t>The next section is the discussion with limitations. This content should directly derived from the results that were presented.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dk1"/>
                </a:solidFill>
                <a:effectLst/>
                <a:latin typeface="+mn-lt"/>
                <a:ea typeface="+mn-ea"/>
                <a:cs typeface="+mn-cs"/>
              </a:rPr>
              <a:t>Then, summarize your major findings.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dk1"/>
                </a:solidFill>
                <a:effectLst/>
                <a:latin typeface="+mn-lt"/>
                <a:ea typeface="+mn-ea"/>
                <a:cs typeface="+mn-cs"/>
              </a:rPr>
              <a:t>Finally, add key references and acknowledgements. </a:t>
            </a:r>
            <a:endParaRPr lang="en-US" dirty="0"/>
          </a:p>
        </p:txBody>
      </p:sp>
      <p:sp>
        <p:nvSpPr>
          <p:cNvPr id="4" name="Slide Number Placeholder 3"/>
          <p:cNvSpPr>
            <a:spLocks noGrp="1"/>
          </p:cNvSpPr>
          <p:nvPr>
            <p:ph type="sldNum" sz="quarter" idx="10"/>
          </p:nvPr>
        </p:nvSpPr>
        <p:spPr/>
        <p:txBody>
          <a:bodyPr/>
          <a:lstStyle/>
          <a:p>
            <a:fld id="{3E79E613-2862-394F-A8CB-19815EDCEBA5}" type="slidenum">
              <a:rPr lang="en-US" smtClean="0"/>
              <a:t>9</a:t>
            </a:fld>
            <a:endParaRPr lang="en-US"/>
          </a:p>
        </p:txBody>
      </p:sp>
    </p:spTree>
    <p:extLst>
      <p:ext uri="{BB962C8B-B14F-4D97-AF65-F5344CB8AC3E}">
        <p14:creationId xmlns:p14="http://schemas.microsoft.com/office/powerpoint/2010/main" val="2592560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87592"/>
            <a:ext cx="8229600" cy="1143000"/>
          </a:xfrm>
        </p:spPr>
        <p:txBody>
          <a:bodyPr/>
          <a:lstStyle/>
          <a:p>
            <a:r>
              <a:rPr lang="en-US"/>
              <a:t>Click to edit Master title style</a:t>
            </a:r>
          </a:p>
        </p:txBody>
      </p:sp>
      <p:sp>
        <p:nvSpPr>
          <p:cNvPr id="3" name="Content Placeholder 2"/>
          <p:cNvSpPr>
            <a:spLocks noGrp="1"/>
          </p:cNvSpPr>
          <p:nvPr>
            <p:ph idx="1"/>
          </p:nvPr>
        </p:nvSpPr>
        <p:spPr>
          <a:xfrm>
            <a:off x="457200" y="2030592"/>
            <a:ext cx="8229600" cy="40955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F360B98-5035-4E54-A076-EB906E00DDCF}"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F360B98-5035-4E54-A076-EB906E00DDCF}"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28" indent="0">
              <a:buNone/>
              <a:defRPr sz="1500" b="1"/>
            </a:lvl2pPr>
            <a:lvl3pPr marL="685855" indent="0">
              <a:buNone/>
              <a:defRPr sz="1350" b="1"/>
            </a:lvl3pPr>
            <a:lvl4pPr marL="1028783" indent="0">
              <a:buNone/>
              <a:defRPr sz="1200" b="1"/>
            </a:lvl4pPr>
            <a:lvl5pPr marL="1371710" indent="0">
              <a:buNone/>
              <a:defRPr sz="1200" b="1"/>
            </a:lvl5pPr>
            <a:lvl6pPr marL="1714637" indent="0">
              <a:buNone/>
              <a:defRPr sz="1200" b="1"/>
            </a:lvl6pPr>
            <a:lvl7pPr marL="2057564" indent="0">
              <a:buNone/>
              <a:defRPr sz="1200" b="1"/>
            </a:lvl7pPr>
            <a:lvl8pPr marL="2400492" indent="0">
              <a:buNone/>
              <a:defRPr sz="1200" b="1"/>
            </a:lvl8pPr>
            <a:lvl9pPr marL="274342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28" indent="0">
              <a:buNone/>
              <a:defRPr sz="1500" b="1"/>
            </a:lvl2pPr>
            <a:lvl3pPr marL="685855" indent="0">
              <a:buNone/>
              <a:defRPr sz="1350" b="1"/>
            </a:lvl3pPr>
            <a:lvl4pPr marL="1028783" indent="0">
              <a:buNone/>
              <a:defRPr sz="1200" b="1"/>
            </a:lvl4pPr>
            <a:lvl5pPr marL="1371710" indent="0">
              <a:buNone/>
              <a:defRPr sz="1200" b="1"/>
            </a:lvl5pPr>
            <a:lvl6pPr marL="1714637" indent="0">
              <a:buNone/>
              <a:defRPr sz="1200" b="1"/>
            </a:lvl6pPr>
            <a:lvl7pPr marL="2057564" indent="0">
              <a:buNone/>
              <a:defRPr sz="1200" b="1"/>
            </a:lvl7pPr>
            <a:lvl8pPr marL="2400492" indent="0">
              <a:buNone/>
              <a:defRPr sz="1200" b="1"/>
            </a:lvl8pPr>
            <a:lvl9pPr marL="274342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2B37A8-8A0B-514A-87C6-4259FB2C6184}" type="datetimeFigureOut">
              <a:rPr lang="en-US" smtClean="0"/>
              <a:t>1/15/19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EC41DE-2A12-9645-A4C5-0ED9FD358B94}" type="slidenum">
              <a:rPr lang="en-US" smtClean="0"/>
              <a:t>‹#›</a:t>
            </a:fld>
            <a:endParaRPr lang="en-US"/>
          </a:p>
        </p:txBody>
      </p:sp>
    </p:spTree>
    <p:extLst>
      <p:ext uri="{BB962C8B-B14F-4D97-AF65-F5344CB8AC3E}">
        <p14:creationId xmlns:p14="http://schemas.microsoft.com/office/powerpoint/2010/main" val="2732541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2B37A8-8A0B-514A-87C6-4259FB2C6184}" type="datetimeFigureOut">
              <a:rPr lang="en-US" smtClean="0"/>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C41DE-2A12-9645-A4C5-0ED9FD358B94}" type="slidenum">
              <a:rPr lang="en-US" smtClean="0"/>
              <a:t>‹#›</a:t>
            </a:fld>
            <a:endParaRPr lang="en-US"/>
          </a:p>
        </p:txBody>
      </p:sp>
    </p:spTree>
    <p:extLst>
      <p:ext uri="{BB962C8B-B14F-4D97-AF65-F5344CB8AC3E}">
        <p14:creationId xmlns:p14="http://schemas.microsoft.com/office/powerpoint/2010/main" val="168343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2B37A8-8A0B-514A-87C6-4259FB2C6184}" type="datetimeFigureOut">
              <a:rPr lang="en-US" smtClean="0"/>
              <a:t>1/15/19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EC41DE-2A12-9645-A4C5-0ED9FD358B94}" type="slidenum">
              <a:rPr lang="en-US" smtClean="0"/>
              <a:t>‹#›</a:t>
            </a:fld>
            <a:endParaRPr lang="en-US"/>
          </a:p>
        </p:txBody>
      </p:sp>
    </p:spTree>
    <p:extLst>
      <p:ext uri="{BB962C8B-B14F-4D97-AF65-F5344CB8AC3E}">
        <p14:creationId xmlns:p14="http://schemas.microsoft.com/office/powerpoint/2010/main" val="1729366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836"/>
            <a:ext cx="8229600" cy="58514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7088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5168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4749" y="1250004"/>
            <a:ext cx="8142051"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2393004"/>
            <a:ext cx="8229600" cy="37331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F360B98-5035-4E54-A076-EB906E00DDCF}"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5" r:id="rId6"/>
    <p:sldLayoutId id="2147483749" r:id="rId7"/>
  </p:sldLayoutIdLst>
  <p:hf hdr="0" dt="0"/>
  <p:txStyles>
    <p:titleStyle>
      <a:lvl1pPr algn="ctr" defTabSz="457200" rtl="0" eaLnBrk="0" fontAlgn="base" hangingPunct="0">
        <a:spcBef>
          <a:spcPct val="0"/>
        </a:spcBef>
        <a:spcAft>
          <a:spcPct val="0"/>
        </a:spcAft>
        <a:defRPr sz="32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0"/>
            <a:ext cx="9169394" cy="1161553"/>
          </a:xfrm>
          <a:prstGeom prst="rect">
            <a:avLst/>
          </a:prstGeom>
          <a:solidFill>
            <a:srgbClr val="BF0E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pic>
        <p:nvPicPr>
          <p:cNvPr id="5" name="Picture 4" descr="UM_School_Nursing_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7141" y="354365"/>
            <a:ext cx="1695400" cy="445815"/>
          </a:xfrm>
          <a:prstGeom prst="rect">
            <a:avLst/>
          </a:prstGeom>
        </p:spPr>
      </p:pic>
      <p:sp>
        <p:nvSpPr>
          <p:cNvPr id="6" name="Rectangle 5"/>
          <p:cNvSpPr/>
          <p:nvPr userDrawn="1"/>
        </p:nvSpPr>
        <p:spPr>
          <a:xfrm>
            <a:off x="0" y="6666021"/>
            <a:ext cx="9169394" cy="211025"/>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Tree>
    <p:extLst>
      <p:ext uri="{BB962C8B-B14F-4D97-AF65-F5344CB8AC3E}">
        <p14:creationId xmlns:p14="http://schemas.microsoft.com/office/powerpoint/2010/main" val="1162359297"/>
      </p:ext>
    </p:extLst>
  </p:cSld>
  <p:clrMap bg1="lt1" tx1="dk1" bg2="lt2" tx2="dk2" accent1="accent1" accent2="accent2" accent3="accent3" accent4="accent4" accent5="accent5" accent6="accent6" hlink="hlink" folHlink="folHlink"/>
  <p:sldLayoutIdLst>
    <p:sldLayoutId id="2147483748" r:id="rId1"/>
  </p:sldLayoutIdLst>
  <p:txStyles>
    <p:titleStyle>
      <a:lvl1pPr algn="ctr" defTabSz="457117" rtl="0" eaLnBrk="1" latinLnBrk="0" hangingPunct="1">
        <a:spcBef>
          <a:spcPct val="0"/>
        </a:spcBef>
        <a:buNone/>
        <a:defRPr sz="4395" kern="1200">
          <a:solidFill>
            <a:schemeClr val="tx1"/>
          </a:solidFill>
          <a:latin typeface="+mj-lt"/>
          <a:ea typeface="+mj-ea"/>
          <a:cs typeface="+mj-cs"/>
        </a:defRPr>
      </a:lvl1pPr>
    </p:titleStyle>
    <p:bodyStyle>
      <a:lvl1pPr marL="342838" indent="-342838" algn="l" defTabSz="457117" rtl="0" eaLnBrk="1" latinLnBrk="0" hangingPunct="1">
        <a:spcBef>
          <a:spcPct val="20000"/>
        </a:spcBef>
        <a:buFont typeface="Arial"/>
        <a:buChar char="•"/>
        <a:defRPr sz="3208" kern="1200">
          <a:solidFill>
            <a:schemeClr val="tx1"/>
          </a:solidFill>
          <a:latin typeface="+mn-lt"/>
          <a:ea typeface="+mn-ea"/>
          <a:cs typeface="+mn-cs"/>
        </a:defRPr>
      </a:lvl1pPr>
      <a:lvl2pPr marL="742816" indent="-285698" algn="l" defTabSz="457117" rtl="0" eaLnBrk="1" latinLnBrk="0" hangingPunct="1">
        <a:spcBef>
          <a:spcPct val="20000"/>
        </a:spcBef>
        <a:buFont typeface="Arial"/>
        <a:buChar char="–"/>
        <a:defRPr sz="2791" kern="1200">
          <a:solidFill>
            <a:schemeClr val="tx1"/>
          </a:solidFill>
          <a:latin typeface="+mn-lt"/>
          <a:ea typeface="+mn-ea"/>
          <a:cs typeface="+mn-cs"/>
        </a:defRPr>
      </a:lvl2pPr>
      <a:lvl3pPr marL="1142793" indent="-228559" algn="l" defTabSz="457117" rtl="0" eaLnBrk="1" latinLnBrk="0" hangingPunct="1">
        <a:spcBef>
          <a:spcPct val="20000"/>
        </a:spcBef>
        <a:buFont typeface="Arial"/>
        <a:buChar char="•"/>
        <a:defRPr sz="2395" kern="1200">
          <a:solidFill>
            <a:schemeClr val="tx1"/>
          </a:solidFill>
          <a:latin typeface="+mn-lt"/>
          <a:ea typeface="+mn-ea"/>
          <a:cs typeface="+mn-cs"/>
        </a:defRPr>
      </a:lvl3pPr>
      <a:lvl4pPr marL="1599911" indent="-228559" algn="l" defTabSz="457117" rtl="0" eaLnBrk="1" latinLnBrk="0" hangingPunct="1">
        <a:spcBef>
          <a:spcPct val="20000"/>
        </a:spcBef>
        <a:buFont typeface="Arial"/>
        <a:buChar char="–"/>
        <a:defRPr sz="2021" kern="1200">
          <a:solidFill>
            <a:schemeClr val="tx1"/>
          </a:solidFill>
          <a:latin typeface="+mn-lt"/>
          <a:ea typeface="+mn-ea"/>
          <a:cs typeface="+mn-cs"/>
        </a:defRPr>
      </a:lvl4pPr>
      <a:lvl5pPr marL="2057028" indent="-228559" algn="l" defTabSz="457117" rtl="0" eaLnBrk="1" latinLnBrk="0" hangingPunct="1">
        <a:spcBef>
          <a:spcPct val="20000"/>
        </a:spcBef>
        <a:buFont typeface="Arial"/>
        <a:buChar char="»"/>
        <a:defRPr sz="2021" kern="1200">
          <a:solidFill>
            <a:schemeClr val="tx1"/>
          </a:solidFill>
          <a:latin typeface="+mn-lt"/>
          <a:ea typeface="+mn-ea"/>
          <a:cs typeface="+mn-cs"/>
        </a:defRPr>
      </a:lvl5pPr>
      <a:lvl6pPr marL="2514145" indent="-228559" algn="l" defTabSz="457117" rtl="0" eaLnBrk="1" latinLnBrk="0" hangingPunct="1">
        <a:spcBef>
          <a:spcPct val="20000"/>
        </a:spcBef>
        <a:buFont typeface="Arial"/>
        <a:buChar char="•"/>
        <a:defRPr sz="2021" kern="1200">
          <a:solidFill>
            <a:schemeClr val="tx1"/>
          </a:solidFill>
          <a:latin typeface="+mn-lt"/>
          <a:ea typeface="+mn-ea"/>
          <a:cs typeface="+mn-cs"/>
        </a:defRPr>
      </a:lvl6pPr>
      <a:lvl7pPr marL="2971262" indent="-228559" algn="l" defTabSz="457117" rtl="0" eaLnBrk="1" latinLnBrk="0" hangingPunct="1">
        <a:spcBef>
          <a:spcPct val="20000"/>
        </a:spcBef>
        <a:buFont typeface="Arial"/>
        <a:buChar char="•"/>
        <a:defRPr sz="2021" kern="1200">
          <a:solidFill>
            <a:schemeClr val="tx1"/>
          </a:solidFill>
          <a:latin typeface="+mn-lt"/>
          <a:ea typeface="+mn-ea"/>
          <a:cs typeface="+mn-cs"/>
        </a:defRPr>
      </a:lvl7pPr>
      <a:lvl8pPr marL="3428380" indent="-228559" algn="l" defTabSz="457117" rtl="0" eaLnBrk="1" latinLnBrk="0" hangingPunct="1">
        <a:spcBef>
          <a:spcPct val="20000"/>
        </a:spcBef>
        <a:buFont typeface="Arial"/>
        <a:buChar char="•"/>
        <a:defRPr sz="2021" kern="1200">
          <a:solidFill>
            <a:schemeClr val="tx1"/>
          </a:solidFill>
          <a:latin typeface="+mn-lt"/>
          <a:ea typeface="+mn-ea"/>
          <a:cs typeface="+mn-cs"/>
        </a:defRPr>
      </a:lvl8pPr>
      <a:lvl9pPr marL="3885497" indent="-228559" algn="l" defTabSz="457117" rtl="0" eaLnBrk="1" latinLnBrk="0" hangingPunct="1">
        <a:spcBef>
          <a:spcPct val="20000"/>
        </a:spcBef>
        <a:buFont typeface="Arial"/>
        <a:buChar char="•"/>
        <a:defRPr sz="2021" kern="1200">
          <a:solidFill>
            <a:schemeClr val="tx1"/>
          </a:solidFill>
          <a:latin typeface="+mn-lt"/>
          <a:ea typeface="+mn-ea"/>
          <a:cs typeface="+mn-cs"/>
        </a:defRPr>
      </a:lvl9pPr>
    </p:bodyStyle>
    <p:otherStyle>
      <a:defPPr>
        <a:defRPr lang="en-US"/>
      </a:defPPr>
      <a:lvl1pPr marL="0" algn="l" defTabSz="457117" rtl="0" eaLnBrk="1" latinLnBrk="0" hangingPunct="1">
        <a:defRPr sz="1812" kern="1200">
          <a:solidFill>
            <a:schemeClr val="tx1"/>
          </a:solidFill>
          <a:latin typeface="+mn-lt"/>
          <a:ea typeface="+mn-ea"/>
          <a:cs typeface="+mn-cs"/>
        </a:defRPr>
      </a:lvl1pPr>
      <a:lvl2pPr marL="457117" algn="l" defTabSz="457117" rtl="0" eaLnBrk="1" latinLnBrk="0" hangingPunct="1">
        <a:defRPr sz="1812" kern="1200">
          <a:solidFill>
            <a:schemeClr val="tx1"/>
          </a:solidFill>
          <a:latin typeface="+mn-lt"/>
          <a:ea typeface="+mn-ea"/>
          <a:cs typeface="+mn-cs"/>
        </a:defRPr>
      </a:lvl2pPr>
      <a:lvl3pPr marL="914235" algn="l" defTabSz="457117" rtl="0" eaLnBrk="1" latinLnBrk="0" hangingPunct="1">
        <a:defRPr sz="1812" kern="1200">
          <a:solidFill>
            <a:schemeClr val="tx1"/>
          </a:solidFill>
          <a:latin typeface="+mn-lt"/>
          <a:ea typeface="+mn-ea"/>
          <a:cs typeface="+mn-cs"/>
        </a:defRPr>
      </a:lvl3pPr>
      <a:lvl4pPr marL="1371352" algn="l" defTabSz="457117" rtl="0" eaLnBrk="1" latinLnBrk="0" hangingPunct="1">
        <a:defRPr sz="1812" kern="1200">
          <a:solidFill>
            <a:schemeClr val="tx1"/>
          </a:solidFill>
          <a:latin typeface="+mn-lt"/>
          <a:ea typeface="+mn-ea"/>
          <a:cs typeface="+mn-cs"/>
        </a:defRPr>
      </a:lvl4pPr>
      <a:lvl5pPr marL="1828469" algn="l" defTabSz="457117" rtl="0" eaLnBrk="1" latinLnBrk="0" hangingPunct="1">
        <a:defRPr sz="1812" kern="1200">
          <a:solidFill>
            <a:schemeClr val="tx1"/>
          </a:solidFill>
          <a:latin typeface="+mn-lt"/>
          <a:ea typeface="+mn-ea"/>
          <a:cs typeface="+mn-cs"/>
        </a:defRPr>
      </a:lvl5pPr>
      <a:lvl6pPr marL="2285587" algn="l" defTabSz="457117" rtl="0" eaLnBrk="1" latinLnBrk="0" hangingPunct="1">
        <a:defRPr sz="1812" kern="1200">
          <a:solidFill>
            <a:schemeClr val="tx1"/>
          </a:solidFill>
          <a:latin typeface="+mn-lt"/>
          <a:ea typeface="+mn-ea"/>
          <a:cs typeface="+mn-cs"/>
        </a:defRPr>
      </a:lvl6pPr>
      <a:lvl7pPr marL="2742704" algn="l" defTabSz="457117" rtl="0" eaLnBrk="1" latinLnBrk="0" hangingPunct="1">
        <a:defRPr sz="1812" kern="1200">
          <a:solidFill>
            <a:schemeClr val="tx1"/>
          </a:solidFill>
          <a:latin typeface="+mn-lt"/>
          <a:ea typeface="+mn-ea"/>
          <a:cs typeface="+mn-cs"/>
        </a:defRPr>
      </a:lvl7pPr>
      <a:lvl8pPr marL="3199821" algn="l" defTabSz="457117" rtl="0" eaLnBrk="1" latinLnBrk="0" hangingPunct="1">
        <a:defRPr sz="1812" kern="1200">
          <a:solidFill>
            <a:schemeClr val="tx1"/>
          </a:solidFill>
          <a:latin typeface="+mn-lt"/>
          <a:ea typeface="+mn-ea"/>
          <a:cs typeface="+mn-cs"/>
        </a:defRPr>
      </a:lvl8pPr>
      <a:lvl9pPr marL="3656939" algn="l" defTabSz="457117" rtl="0" eaLnBrk="1" latinLnBrk="0" hangingPunct="1">
        <a:defRPr sz="18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slideLayout" Target="../slideLayouts/slideLayout2.xml"/><Relationship Id="rId7" Type="http://schemas.openxmlformats.org/officeDocument/2006/relationships/image" Target="../media/image11.emf"/><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2.jpeg"/><Relationship Id="rId4" Type="http://schemas.openxmlformats.org/officeDocument/2006/relationships/notesSlide" Target="../notesSlides/notesSlide13.xml"/><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hyperlink" Target="mailto:NRSDoctoral@umaryland.edu?subject=Suggestions%20concerning%20QI%20Briefs"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mailto:NRSDoctoral@umaryland.edu?subject=Suggestion%20concerning%20QI%20Brief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51326" y="1734267"/>
            <a:ext cx="8459529" cy="3417596"/>
          </a:xfrm>
        </p:spPr>
        <p:txBody>
          <a:bodyPr/>
          <a:lstStyle/>
          <a:p>
            <a:br>
              <a:rPr lang="en-US" sz="4400" b="1">
                <a:latin typeface="Helvetica" panose="020B0604020202020204" pitchFamily="34" charset="0"/>
                <a:cs typeface="Helvetica" panose="020B0604020202020204" pitchFamily="34" charset="0"/>
              </a:rPr>
            </a:br>
            <a:br>
              <a:rPr lang="en-US" sz="4400" b="1">
                <a:latin typeface="Helvetica" panose="020B0604020202020204" pitchFamily="34" charset="0"/>
                <a:cs typeface="Helvetica" panose="020B0604020202020204" pitchFamily="34" charset="0"/>
              </a:rPr>
            </a:br>
            <a:br>
              <a:rPr lang="en-US" sz="4400" b="1">
                <a:latin typeface="Helvetica" panose="020B0604020202020204" pitchFamily="34" charset="0"/>
                <a:cs typeface="Helvetica" panose="020B0604020202020204" pitchFamily="34" charset="0"/>
              </a:rPr>
            </a:br>
            <a:r>
              <a:rPr lang="en-US" sz="4400" b="1" dirty="0">
                <a:latin typeface="Helvetica"/>
                <a:cs typeface="Helvetica"/>
              </a:rPr>
              <a:t>Elements of an Effective Poster Presentation</a:t>
            </a:r>
            <a:br>
              <a:rPr lang="en-US" sz="4400" b="1" dirty="0">
                <a:latin typeface="Helvetica"/>
                <a:cs typeface="Helvetica"/>
              </a:rPr>
            </a:br>
            <a:br>
              <a:rPr lang="en-US" sz="4400" b="1" dirty="0">
                <a:latin typeface="Helvetica" panose="020B0604020202020204" pitchFamily="34" charset="0"/>
                <a:cs typeface="Helvetica" panose="020B0604020202020204" pitchFamily="34" charset="0"/>
              </a:rPr>
            </a:br>
            <a:r>
              <a:rPr lang="en-US" sz="2800" dirty="0">
                <a:latin typeface="Helvetica"/>
                <a:cs typeface="Helvetica"/>
              </a:rPr>
              <a:t>Presented by:</a:t>
            </a:r>
            <a:br>
              <a:rPr lang="en-US" sz="2800">
                <a:latin typeface="Helvetica" panose="020B0604020202020204" pitchFamily="34" charset="0"/>
                <a:cs typeface="Helvetica" panose="020B0604020202020204" pitchFamily="34" charset="0"/>
              </a:rPr>
            </a:br>
            <a:r>
              <a:rPr lang="en-US" sz="2800" dirty="0">
                <a:latin typeface="Helvetica"/>
                <a:cs typeface="Helvetica"/>
              </a:rPr>
              <a:t>Kathleen M. Buckley, PhD, RN, IBCLC</a:t>
            </a:r>
            <a:br>
              <a:rPr lang="en-US" sz="2800" dirty="0">
                <a:latin typeface="Helvetica" panose="020B0604020202020204" pitchFamily="34" charset="0"/>
                <a:cs typeface="Helvetica" panose="020B0604020202020204" pitchFamily="34" charset="0"/>
              </a:rPr>
            </a:br>
            <a:endParaRPr lang="en-US" sz="1600">
              <a:latin typeface="Helvetica" panose="020B0604020202020204" pitchFamily="34" charset="0"/>
              <a:cs typeface="Helvetica" panose="020B0604020202020204" pitchFamily="34" charset="0"/>
            </a:endParaRPr>
          </a:p>
        </p:txBody>
      </p:sp>
      <p:sp>
        <p:nvSpPr>
          <p:cNvPr id="7" name="Flowchart: Decision 6"/>
          <p:cNvSpPr/>
          <p:nvPr/>
        </p:nvSpPr>
        <p:spPr>
          <a:xfrm>
            <a:off x="7293935" y="118761"/>
            <a:ext cx="1640455" cy="1610088"/>
          </a:xfrm>
          <a:prstGeom prst="flowChartDecision">
            <a:avLst/>
          </a:prstGeom>
          <a:solidFill>
            <a:srgbClr val="FFCC00"/>
          </a:solidFill>
          <a:ln w="4762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prstClr val="black"/>
                </a:solidFill>
              </a:rPr>
              <a:t>QI Brief</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17DCC7-AC52-7140-85BD-862626EE219D}"/>
              </a:ext>
            </a:extLst>
          </p:cNvPr>
          <p:cNvSpPr>
            <a:spLocks noGrp="1"/>
          </p:cNvSpPr>
          <p:nvPr>
            <p:ph type="title"/>
          </p:nvPr>
        </p:nvSpPr>
        <p:spPr>
          <a:xfrm>
            <a:off x="457200" y="1084960"/>
            <a:ext cx="8229600" cy="1143000"/>
          </a:xfrm>
        </p:spPr>
        <p:txBody>
          <a:bodyPr/>
          <a:lstStyle/>
          <a:p>
            <a:r>
              <a:rPr lang="en-US" sz="3200" b="0" cap="none">
                <a:latin typeface="+mn-lt"/>
              </a:rPr>
              <a:t>Poster Design</a:t>
            </a:r>
          </a:p>
        </p:txBody>
      </p:sp>
      <p:sp>
        <p:nvSpPr>
          <p:cNvPr id="2" name="Content Placeholder 1">
            <a:extLst>
              <a:ext uri="{FF2B5EF4-FFF2-40B4-BE49-F238E27FC236}">
                <a16:creationId xmlns:a16="http://schemas.microsoft.com/office/drawing/2014/main" id="{A15FC373-EB59-C54C-A6E5-B9B141787EF2}"/>
              </a:ext>
            </a:extLst>
          </p:cNvPr>
          <p:cNvSpPr>
            <a:spLocks noGrp="1"/>
          </p:cNvSpPr>
          <p:nvPr>
            <p:ph idx="1"/>
          </p:nvPr>
        </p:nvSpPr>
        <p:spPr>
          <a:xfrm>
            <a:off x="457200" y="2194858"/>
            <a:ext cx="8229600" cy="3853610"/>
          </a:xfrm>
        </p:spPr>
        <p:txBody>
          <a:bodyPr/>
          <a:lstStyle/>
          <a:p>
            <a:pPr>
              <a:buFont typeface="Arial" pitchFamily="34" charset="0"/>
              <a:buChar char="•"/>
              <a:defRPr/>
            </a:pPr>
            <a:r>
              <a:rPr lang="en-US"/>
              <a:t>Use phrases &amp; bulleted lists rather than complete sentences</a:t>
            </a:r>
          </a:p>
          <a:p>
            <a:pPr>
              <a:buFont typeface="Arial" pitchFamily="34" charset="0"/>
              <a:buChar char="•"/>
              <a:defRPr/>
            </a:pPr>
            <a:r>
              <a:rPr lang="en-US"/>
              <a:t>Consider size and type of font</a:t>
            </a:r>
          </a:p>
          <a:p>
            <a:pPr lvl="1">
              <a:buFont typeface="Arial" pitchFamily="34" charset="0"/>
              <a:buChar char="•"/>
              <a:defRPr/>
            </a:pPr>
            <a:r>
              <a:rPr lang="en-US"/>
              <a:t>no less than 32 pt </a:t>
            </a:r>
          </a:p>
          <a:p>
            <a:pPr lvl="1">
              <a:buFont typeface="Arial" pitchFamily="34" charset="0"/>
              <a:buChar char="•"/>
              <a:defRPr/>
            </a:pPr>
            <a:r>
              <a:rPr lang="en-US"/>
              <a:t>Use font built into template or those with similar thickness through the stroke (e.g., Helvetica, Arial or Verdana)</a:t>
            </a:r>
          </a:p>
          <a:p>
            <a:pPr>
              <a:buFont typeface="Arial" pitchFamily="34" charset="0"/>
              <a:buChar char="•"/>
              <a:defRPr/>
            </a:pPr>
            <a:r>
              <a:rPr lang="en-US"/>
              <a:t>Keep it simple &amp; include empty space</a:t>
            </a:r>
          </a:p>
          <a:p>
            <a:pPr>
              <a:buFont typeface="Arial" pitchFamily="34" charset="0"/>
              <a:buChar char="•"/>
              <a:defRPr/>
            </a:pPr>
            <a:endParaRPr lang="en-US"/>
          </a:p>
        </p:txBody>
      </p:sp>
      <p:sp>
        <p:nvSpPr>
          <p:cNvPr id="3" name="TextBox 2">
            <a:extLst>
              <a:ext uri="{FF2B5EF4-FFF2-40B4-BE49-F238E27FC236}">
                <a16:creationId xmlns:a16="http://schemas.microsoft.com/office/drawing/2014/main" id="{D537BDF1-B23E-574B-ADCD-6776AC8E99E5}"/>
              </a:ext>
            </a:extLst>
          </p:cNvPr>
          <p:cNvSpPr txBox="1"/>
          <p:nvPr/>
        </p:nvSpPr>
        <p:spPr>
          <a:xfrm>
            <a:off x="5898857" y="5525998"/>
            <a:ext cx="2544286" cy="1200329"/>
          </a:xfrm>
          <a:prstGeom prst="rect">
            <a:avLst/>
          </a:prstGeom>
          <a:noFill/>
          <a:ln w="25400">
            <a:solidFill>
              <a:srgbClr val="FF0000"/>
            </a:solidFill>
          </a:ln>
        </p:spPr>
        <p:txBody>
          <a:bodyPr wrap="none" rtlCol="0">
            <a:spAutoFit/>
          </a:bodyPr>
          <a:lstStyle/>
          <a:p>
            <a:r>
              <a:rPr lang="en-US"/>
              <a:t>Space Distribution:</a:t>
            </a:r>
          </a:p>
          <a:p>
            <a:pPr marL="285750" indent="-285750">
              <a:buFont typeface="Arial" panose="020B0604020202020204" pitchFamily="34" charset="0"/>
              <a:buChar char="•"/>
            </a:pPr>
            <a:r>
              <a:rPr lang="en-US"/>
              <a:t>text: ~25%</a:t>
            </a:r>
          </a:p>
          <a:p>
            <a:pPr marL="285750" indent="-285750">
              <a:buFont typeface="Arial" panose="020B0604020202020204" pitchFamily="34" charset="0"/>
              <a:buChar char="•"/>
            </a:pPr>
            <a:r>
              <a:rPr lang="en-US"/>
              <a:t>graphics: ~40%</a:t>
            </a:r>
          </a:p>
          <a:p>
            <a:pPr marL="285750" indent="-285750">
              <a:buFont typeface="Arial" panose="020B0604020202020204" pitchFamily="34" charset="0"/>
              <a:buChar char="•"/>
            </a:pPr>
            <a:r>
              <a:rPr lang="en-US"/>
              <a:t>empty space: ~30%</a:t>
            </a:r>
          </a:p>
        </p:txBody>
      </p:sp>
    </p:spTree>
    <p:extLst>
      <p:ext uri="{BB962C8B-B14F-4D97-AF65-F5344CB8AC3E}">
        <p14:creationId xmlns:p14="http://schemas.microsoft.com/office/powerpoint/2010/main" val="3364856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878AE-972A-F542-9B98-C5C245A5F529}"/>
              </a:ext>
            </a:extLst>
          </p:cNvPr>
          <p:cNvSpPr>
            <a:spLocks noGrp="1"/>
          </p:cNvSpPr>
          <p:nvPr>
            <p:ph type="title"/>
          </p:nvPr>
        </p:nvSpPr>
        <p:spPr>
          <a:xfrm>
            <a:off x="457200" y="1386403"/>
            <a:ext cx="8229600" cy="1143000"/>
          </a:xfrm>
        </p:spPr>
        <p:txBody>
          <a:bodyPr/>
          <a:lstStyle/>
          <a:p>
            <a:r>
              <a:rPr lang="en-US"/>
              <a:t>Tables, Figures, Graphs &amp; Images</a:t>
            </a:r>
            <a:endParaRPr lang="en-US" sz="3600" b="0" i="1" cap="none"/>
          </a:p>
        </p:txBody>
      </p:sp>
      <p:pic>
        <p:nvPicPr>
          <p:cNvPr id="3" name="Content Placeholder 4">
            <a:extLst>
              <a:ext uri="{FF2B5EF4-FFF2-40B4-BE49-F238E27FC236}">
                <a16:creationId xmlns:a16="http://schemas.microsoft.com/office/drawing/2014/main" id="{3B50BF9C-0CB2-AB45-95A4-2B003E653141}"/>
              </a:ext>
            </a:extLst>
          </p:cNvPr>
          <p:cNvPicPr>
            <a:picLocks noChangeAspect="1"/>
          </p:cNvPicPr>
          <p:nvPr/>
        </p:nvPicPr>
        <p:blipFill rotWithShape="1">
          <a:blip r:embed="rId3"/>
          <a:srcRect l="29757" t="16275" r="29914" b="44510"/>
          <a:stretch/>
        </p:blipFill>
        <p:spPr bwMode="auto">
          <a:xfrm>
            <a:off x="1661875" y="4303367"/>
            <a:ext cx="2345347" cy="1707777"/>
          </a:xfrm>
          <a:prstGeom prst="rect">
            <a:avLst/>
          </a:prstGeom>
          <a:noFill/>
          <a:ln w="9525">
            <a:noFill/>
            <a:miter lim="800000"/>
            <a:headEnd/>
            <a:tailEnd/>
          </a:ln>
        </p:spPr>
      </p:pic>
      <p:pic>
        <p:nvPicPr>
          <p:cNvPr id="7" name="Picture 6">
            <a:extLst>
              <a:ext uri="{FF2B5EF4-FFF2-40B4-BE49-F238E27FC236}">
                <a16:creationId xmlns:a16="http://schemas.microsoft.com/office/drawing/2014/main" id="{A0F97573-2BEE-8D4E-8A9C-DAF4BB6D5D92}"/>
              </a:ext>
            </a:extLst>
          </p:cNvPr>
          <p:cNvPicPr>
            <a:picLocks noChangeAspect="1"/>
          </p:cNvPicPr>
          <p:nvPr/>
        </p:nvPicPr>
        <p:blipFill rotWithShape="1">
          <a:blip r:embed="rId4"/>
          <a:srcRect l="66871" t="30915" b="53660"/>
          <a:stretch/>
        </p:blipFill>
        <p:spPr>
          <a:xfrm>
            <a:off x="997211" y="2529403"/>
            <a:ext cx="4222696" cy="1362075"/>
          </a:xfrm>
          <a:prstGeom prst="rect">
            <a:avLst/>
          </a:prstGeom>
        </p:spPr>
      </p:pic>
      <p:pic>
        <p:nvPicPr>
          <p:cNvPr id="8" name="Picture 7">
            <a:extLst>
              <a:ext uri="{FF2B5EF4-FFF2-40B4-BE49-F238E27FC236}">
                <a16:creationId xmlns:a16="http://schemas.microsoft.com/office/drawing/2014/main" id="{8F8813A9-390D-394A-B9EB-889BE88A1BEC}"/>
              </a:ext>
            </a:extLst>
          </p:cNvPr>
          <p:cNvPicPr>
            <a:picLocks noChangeAspect="1"/>
          </p:cNvPicPr>
          <p:nvPr/>
        </p:nvPicPr>
        <p:blipFill rotWithShape="1">
          <a:blip r:embed="rId5"/>
          <a:srcRect l="46456" t="37637" r="3544" b="17806"/>
          <a:stretch/>
        </p:blipFill>
        <p:spPr>
          <a:xfrm>
            <a:off x="5350228" y="4509826"/>
            <a:ext cx="2930358" cy="1958518"/>
          </a:xfrm>
          <a:prstGeom prst="rect">
            <a:avLst/>
          </a:prstGeom>
        </p:spPr>
      </p:pic>
    </p:spTree>
    <p:extLst>
      <p:ext uri="{BB962C8B-B14F-4D97-AF65-F5344CB8AC3E}">
        <p14:creationId xmlns:p14="http://schemas.microsoft.com/office/powerpoint/2010/main" val="671197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C2F75-865C-924A-A418-B6793E2A0B62}"/>
              </a:ext>
            </a:extLst>
          </p:cNvPr>
          <p:cNvSpPr>
            <a:spLocks noGrp="1"/>
          </p:cNvSpPr>
          <p:nvPr>
            <p:ph type="title"/>
          </p:nvPr>
        </p:nvSpPr>
        <p:spPr/>
        <p:txBody>
          <a:bodyPr/>
          <a:lstStyle/>
          <a:p>
            <a:r>
              <a:rPr lang="en-US" i="1" dirty="0"/>
              <a:t>Make key information stand out</a:t>
            </a:r>
            <a:endParaRPr lang="en-US" dirty="0"/>
          </a:p>
        </p:txBody>
      </p:sp>
      <p:sp>
        <p:nvSpPr>
          <p:cNvPr id="4" name="Slide Number Placeholder 3">
            <a:extLst>
              <a:ext uri="{FF2B5EF4-FFF2-40B4-BE49-F238E27FC236}">
                <a16:creationId xmlns:a16="http://schemas.microsoft.com/office/drawing/2014/main" id="{3364852D-1AB5-D44D-8B34-150F27203BF0}"/>
              </a:ext>
            </a:extLst>
          </p:cNvPr>
          <p:cNvSpPr>
            <a:spLocks noGrp="1"/>
          </p:cNvSpPr>
          <p:nvPr>
            <p:ph type="sldNum" sz="quarter" idx="4"/>
          </p:nvPr>
        </p:nvSpPr>
        <p:spPr/>
        <p:txBody>
          <a:bodyPr/>
          <a:lstStyle/>
          <a:p>
            <a:pPr>
              <a:defRPr/>
            </a:pPr>
            <a:fld id="{3F360B98-5035-4E54-A076-EB906E00DDCF}" type="slidenum">
              <a:rPr lang="en-US" smtClean="0"/>
              <a:pPr>
                <a:defRPr/>
              </a:pPr>
              <a:t>12</a:t>
            </a:fld>
            <a:endParaRPr lang="en-US"/>
          </a:p>
        </p:txBody>
      </p:sp>
      <p:graphicFrame>
        <p:nvGraphicFramePr>
          <p:cNvPr id="5" name="Table 4">
            <a:extLst>
              <a:ext uri="{FF2B5EF4-FFF2-40B4-BE49-F238E27FC236}">
                <a16:creationId xmlns:a16="http://schemas.microsoft.com/office/drawing/2014/main" id="{1BFB7CE3-B869-B84E-A6C3-9A6E3FC9BD47}"/>
              </a:ext>
            </a:extLst>
          </p:cNvPr>
          <p:cNvGraphicFramePr>
            <a:graphicFrameLocks noGrp="1"/>
          </p:cNvGraphicFramePr>
          <p:nvPr>
            <p:extLst>
              <p:ext uri="{D42A27DB-BD31-4B8C-83A1-F6EECF244321}">
                <p14:modId xmlns:p14="http://schemas.microsoft.com/office/powerpoint/2010/main" val="3266061166"/>
              </p:ext>
            </p:extLst>
          </p:nvPr>
        </p:nvGraphicFramePr>
        <p:xfrm>
          <a:off x="812601" y="2660358"/>
          <a:ext cx="4347554" cy="2346960"/>
        </p:xfrm>
        <a:graphic>
          <a:graphicData uri="http://schemas.openxmlformats.org/drawingml/2006/table">
            <a:tbl>
              <a:tblPr firstRow="1" bandRow="1">
                <a:tableStyleId>{5C22544A-7EE6-4342-B048-85BDC9FD1C3A}</a:tableStyleId>
              </a:tblPr>
              <a:tblGrid>
                <a:gridCol w="3131151">
                  <a:extLst>
                    <a:ext uri="{9D8B030D-6E8A-4147-A177-3AD203B41FA5}">
                      <a16:colId xmlns:a16="http://schemas.microsoft.com/office/drawing/2014/main" val="20000"/>
                    </a:ext>
                  </a:extLst>
                </a:gridCol>
                <a:gridCol w="1216403">
                  <a:extLst>
                    <a:ext uri="{9D8B030D-6E8A-4147-A177-3AD203B41FA5}">
                      <a16:colId xmlns:a16="http://schemas.microsoft.com/office/drawing/2014/main" val="20001"/>
                    </a:ext>
                  </a:extLst>
                </a:gridCol>
              </a:tblGrid>
              <a:tr h="179046">
                <a:tc>
                  <a:txBody>
                    <a:bodyPr/>
                    <a:lstStyle/>
                    <a:p>
                      <a:pPr marL="0" marR="0">
                        <a:spcBef>
                          <a:spcPts val="0"/>
                        </a:spcBef>
                        <a:spcAft>
                          <a:spcPts val="0"/>
                        </a:spcAft>
                      </a:pPr>
                      <a:r>
                        <a:rPr lang="en-US" sz="1400" b="1" kern="0">
                          <a:solidFill>
                            <a:schemeClr val="tx1"/>
                          </a:solidFill>
                          <a:latin typeface="Arial" pitchFamily="34" charset="0"/>
                          <a:ea typeface="Times New Roman"/>
                          <a:cs typeface="Arial" pitchFamily="34" charset="0"/>
                        </a:rPr>
                        <a:t>Wound</a:t>
                      </a:r>
                      <a:r>
                        <a:rPr lang="en-US" sz="1400" b="1" kern="0" baseline="0">
                          <a:solidFill>
                            <a:schemeClr val="tx1"/>
                          </a:solidFill>
                          <a:latin typeface="Arial" pitchFamily="34" charset="0"/>
                          <a:ea typeface="Times New Roman"/>
                          <a:cs typeface="Arial" pitchFamily="34" charset="0"/>
                        </a:rPr>
                        <a:t> Type</a:t>
                      </a:r>
                      <a:endParaRPr lang="en-US" sz="1400" b="1" kern="0">
                        <a:solidFill>
                          <a:schemeClr val="tx1"/>
                        </a:solidFill>
                        <a:latin typeface="Arial" pitchFamily="34" charset="0"/>
                        <a:ea typeface="Times New Roman"/>
                        <a:cs typeface="Arial" pitchFamily="34" charset="0"/>
                      </a:endParaRPr>
                    </a:p>
                  </a:txBody>
                  <a:tcPr marL="51430" marR="51430" marT="0" marB="0">
                    <a:solidFill>
                      <a:schemeClr val="bg2"/>
                    </a:solidFill>
                  </a:tcPr>
                </a:tc>
                <a:tc>
                  <a:txBody>
                    <a:bodyPr/>
                    <a:lstStyle/>
                    <a:p>
                      <a:pPr marL="0" marR="0">
                        <a:spcBef>
                          <a:spcPts val="0"/>
                        </a:spcBef>
                        <a:spcAft>
                          <a:spcPts val="0"/>
                        </a:spcAft>
                      </a:pPr>
                      <a:r>
                        <a:rPr lang="en-US" sz="1400" b="1" kern="0">
                          <a:solidFill>
                            <a:schemeClr val="tx1"/>
                          </a:solidFill>
                          <a:latin typeface="Arial" pitchFamily="34" charset="0"/>
                          <a:ea typeface="Times New Roman"/>
                          <a:cs typeface="Arial" pitchFamily="34" charset="0"/>
                        </a:rPr>
                        <a:t>No.</a:t>
                      </a:r>
                      <a:r>
                        <a:rPr lang="en-US" sz="1400" b="1" kern="0" baseline="0">
                          <a:solidFill>
                            <a:schemeClr val="tx1"/>
                          </a:solidFill>
                          <a:latin typeface="Arial" pitchFamily="34" charset="0"/>
                          <a:ea typeface="Times New Roman"/>
                          <a:cs typeface="Arial" pitchFamily="34" charset="0"/>
                        </a:rPr>
                        <a:t> (Percent)</a:t>
                      </a:r>
                      <a:endParaRPr lang="en-US" sz="1400" b="1" kern="0">
                        <a:solidFill>
                          <a:schemeClr val="tx1"/>
                        </a:solidFill>
                        <a:latin typeface="Arial" pitchFamily="34" charset="0"/>
                        <a:ea typeface="Times New Roman"/>
                        <a:cs typeface="Arial" pitchFamily="34" charset="0"/>
                      </a:endParaRPr>
                    </a:p>
                  </a:txBody>
                  <a:tcPr marL="51430" marR="51430" marT="0" marB="0">
                    <a:solidFill>
                      <a:schemeClr val="bg2"/>
                    </a:solidFill>
                  </a:tcPr>
                </a:tc>
                <a:extLst>
                  <a:ext uri="{0D108BD9-81ED-4DB2-BD59-A6C34878D82A}">
                    <a16:rowId xmlns:a16="http://schemas.microsoft.com/office/drawing/2014/main" val="10000"/>
                  </a:ext>
                </a:extLst>
              </a:tr>
              <a:tr h="163758">
                <a:tc>
                  <a:txBody>
                    <a:bodyPr/>
                    <a:lstStyle/>
                    <a:p>
                      <a:pPr marL="0" marR="0">
                        <a:spcBef>
                          <a:spcPts val="0"/>
                        </a:spcBef>
                        <a:spcAft>
                          <a:spcPts val="0"/>
                        </a:spcAft>
                      </a:pPr>
                      <a:r>
                        <a:rPr lang="en-US" sz="1400" dirty="0">
                          <a:latin typeface="Arial" pitchFamily="34" charset="0"/>
                          <a:ea typeface="Times New Roman"/>
                          <a:cs typeface="Arial" pitchFamily="34" charset="0"/>
                        </a:rPr>
                        <a:t>Stage II pressure ulcer</a:t>
                      </a:r>
                    </a:p>
                  </a:txBody>
                  <a:tcPr marL="51430" marR="51430" marT="0" marB="0"/>
                </a:tc>
                <a:tc>
                  <a:txBody>
                    <a:bodyPr/>
                    <a:lstStyle/>
                    <a:p>
                      <a:pPr marL="0" marR="0">
                        <a:spcBef>
                          <a:spcPts val="0"/>
                        </a:spcBef>
                        <a:spcAft>
                          <a:spcPts val="0"/>
                        </a:spcAft>
                      </a:pPr>
                      <a:r>
                        <a:rPr lang="en-US" sz="1400">
                          <a:latin typeface="Arial" pitchFamily="34" charset="0"/>
                          <a:ea typeface="Times New Roman"/>
                          <a:cs typeface="Arial" pitchFamily="34" charset="0"/>
                        </a:rPr>
                        <a:t>    1 (3%)</a:t>
                      </a:r>
                    </a:p>
                  </a:txBody>
                  <a:tcPr marL="51430" marR="51430" marT="0" marB="0"/>
                </a:tc>
                <a:extLst>
                  <a:ext uri="{0D108BD9-81ED-4DB2-BD59-A6C34878D82A}">
                    <a16:rowId xmlns:a16="http://schemas.microsoft.com/office/drawing/2014/main" val="10001"/>
                  </a:ext>
                </a:extLst>
              </a:tr>
              <a:tr h="179046">
                <a:tc>
                  <a:txBody>
                    <a:bodyPr/>
                    <a:lstStyle/>
                    <a:p>
                      <a:pPr marL="0" marR="0">
                        <a:spcBef>
                          <a:spcPts val="0"/>
                        </a:spcBef>
                        <a:spcAft>
                          <a:spcPts val="0"/>
                        </a:spcAft>
                      </a:pPr>
                      <a:r>
                        <a:rPr lang="en-US" sz="1400">
                          <a:latin typeface="Arial" pitchFamily="34" charset="0"/>
                          <a:ea typeface="Times New Roman"/>
                          <a:cs typeface="Arial" pitchFamily="34" charset="0"/>
                        </a:rPr>
                        <a:t>Stage III pressure ulcer</a:t>
                      </a:r>
                    </a:p>
                  </a:txBody>
                  <a:tcPr marL="51430" marR="51430" marT="0" marB="0" anchor="b"/>
                </a:tc>
                <a:tc>
                  <a:txBody>
                    <a:bodyPr/>
                    <a:lstStyle/>
                    <a:p>
                      <a:pPr marL="0" marR="0">
                        <a:spcBef>
                          <a:spcPts val="0"/>
                        </a:spcBef>
                        <a:spcAft>
                          <a:spcPts val="0"/>
                        </a:spcAft>
                      </a:pPr>
                      <a:r>
                        <a:rPr lang="en-US" sz="1400">
                          <a:latin typeface="Arial" pitchFamily="34" charset="0"/>
                          <a:ea typeface="Times New Roman"/>
                          <a:cs typeface="Arial" pitchFamily="34" charset="0"/>
                        </a:rPr>
                        <a:t>    2 (6.1%)</a:t>
                      </a:r>
                    </a:p>
                  </a:txBody>
                  <a:tcPr marL="51430" marR="51430" marT="0" marB="0"/>
                </a:tc>
                <a:extLst>
                  <a:ext uri="{0D108BD9-81ED-4DB2-BD59-A6C34878D82A}">
                    <a16:rowId xmlns:a16="http://schemas.microsoft.com/office/drawing/2014/main" val="10002"/>
                  </a:ext>
                </a:extLst>
              </a:tr>
              <a:tr h="179046">
                <a:tc>
                  <a:txBody>
                    <a:bodyPr/>
                    <a:lstStyle/>
                    <a:p>
                      <a:pPr marL="0" marR="0">
                        <a:spcBef>
                          <a:spcPts val="0"/>
                        </a:spcBef>
                        <a:spcAft>
                          <a:spcPts val="0"/>
                        </a:spcAft>
                      </a:pPr>
                      <a:r>
                        <a:rPr lang="en-US" sz="1400">
                          <a:latin typeface="Arial" pitchFamily="34" charset="0"/>
                          <a:ea typeface="Times New Roman"/>
                          <a:cs typeface="Arial" pitchFamily="34" charset="0"/>
                        </a:rPr>
                        <a:t>Stage IV pressure ulcer</a:t>
                      </a:r>
                    </a:p>
                  </a:txBody>
                  <a:tcPr marL="51430" marR="51430" marT="0" marB="0" anchor="b"/>
                </a:tc>
                <a:tc>
                  <a:txBody>
                    <a:bodyPr/>
                    <a:lstStyle/>
                    <a:p>
                      <a:pPr marL="0" marR="0">
                        <a:spcBef>
                          <a:spcPts val="0"/>
                        </a:spcBef>
                        <a:spcAft>
                          <a:spcPts val="0"/>
                        </a:spcAft>
                      </a:pPr>
                      <a:r>
                        <a:rPr lang="en-US" sz="1400">
                          <a:latin typeface="Arial" pitchFamily="34" charset="0"/>
                          <a:ea typeface="Times New Roman"/>
                          <a:cs typeface="Arial" pitchFamily="34" charset="0"/>
                        </a:rPr>
                        <a:t>    0</a:t>
                      </a:r>
                    </a:p>
                  </a:txBody>
                  <a:tcPr marL="51430" marR="51430" marT="0" marB="0"/>
                </a:tc>
                <a:extLst>
                  <a:ext uri="{0D108BD9-81ED-4DB2-BD59-A6C34878D82A}">
                    <a16:rowId xmlns:a16="http://schemas.microsoft.com/office/drawing/2014/main" val="10003"/>
                  </a:ext>
                </a:extLst>
              </a:tr>
              <a:tr h="179046">
                <a:tc>
                  <a:txBody>
                    <a:bodyPr/>
                    <a:lstStyle/>
                    <a:p>
                      <a:pPr marL="0" marR="0">
                        <a:spcBef>
                          <a:spcPts val="0"/>
                        </a:spcBef>
                        <a:spcAft>
                          <a:spcPts val="0"/>
                        </a:spcAft>
                      </a:pPr>
                      <a:r>
                        <a:rPr lang="en-US" sz="1400">
                          <a:latin typeface="Arial" pitchFamily="34" charset="0"/>
                          <a:ea typeface="Times New Roman"/>
                          <a:cs typeface="Arial" pitchFamily="34" charset="0"/>
                        </a:rPr>
                        <a:t>Unstageable</a:t>
                      </a:r>
                      <a:r>
                        <a:rPr lang="en-US" sz="1400" baseline="0">
                          <a:latin typeface="Arial" pitchFamily="34" charset="0"/>
                          <a:ea typeface="Times New Roman"/>
                          <a:cs typeface="Arial" pitchFamily="34" charset="0"/>
                        </a:rPr>
                        <a:t> infected </a:t>
                      </a:r>
                      <a:r>
                        <a:rPr lang="en-US" sz="1400">
                          <a:latin typeface="Arial" pitchFamily="34" charset="0"/>
                          <a:ea typeface="Times New Roman"/>
                          <a:cs typeface="Arial" pitchFamily="34" charset="0"/>
                        </a:rPr>
                        <a:t>pressure ulcer</a:t>
                      </a:r>
                    </a:p>
                  </a:txBody>
                  <a:tcPr marL="51430" marR="51430" marT="0" marB="0"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a:latin typeface="Arial" pitchFamily="34" charset="0"/>
                          <a:ea typeface="Times New Roman"/>
                          <a:cs typeface="Arial" pitchFamily="34" charset="0"/>
                        </a:rPr>
                        <a:t>  17 (51.5%)</a:t>
                      </a:r>
                    </a:p>
                  </a:txBody>
                  <a:tcPr marL="51430" marR="51430" marT="0" marB="0"/>
                </a:tc>
                <a:extLst>
                  <a:ext uri="{0D108BD9-81ED-4DB2-BD59-A6C34878D82A}">
                    <a16:rowId xmlns:a16="http://schemas.microsoft.com/office/drawing/2014/main" val="10004"/>
                  </a:ext>
                </a:extLst>
              </a:tr>
              <a:tr h="1790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a:latin typeface="Arial" pitchFamily="34" charset="0"/>
                          <a:ea typeface="Times New Roman"/>
                          <a:cs typeface="Arial" pitchFamily="34" charset="0"/>
                        </a:rPr>
                        <a:t>Eschar pressure ulcer of heel</a:t>
                      </a:r>
                    </a:p>
                  </a:txBody>
                  <a:tcPr marL="51430" marR="51430" marT="0" marB="0"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a:latin typeface="Arial" pitchFamily="34" charset="0"/>
                          <a:ea typeface="Times New Roman"/>
                          <a:cs typeface="Arial" pitchFamily="34" charset="0"/>
                        </a:rPr>
                        <a:t>    3 (9.1%)</a:t>
                      </a:r>
                    </a:p>
                  </a:txBody>
                  <a:tcPr marL="51430" marR="51430" marT="0" marB="0"/>
                </a:tc>
                <a:extLst>
                  <a:ext uri="{0D108BD9-81ED-4DB2-BD59-A6C34878D82A}">
                    <a16:rowId xmlns:a16="http://schemas.microsoft.com/office/drawing/2014/main" val="10005"/>
                  </a:ext>
                </a:extLst>
              </a:tr>
              <a:tr h="179046">
                <a:tc>
                  <a:txBody>
                    <a:bodyPr/>
                    <a:lstStyle/>
                    <a:p>
                      <a:pPr marL="0" marR="0">
                        <a:spcBef>
                          <a:spcPts val="0"/>
                        </a:spcBef>
                        <a:spcAft>
                          <a:spcPts val="0"/>
                        </a:spcAft>
                      </a:pPr>
                      <a:r>
                        <a:rPr lang="en-US" sz="1400">
                          <a:latin typeface="Arial" pitchFamily="34" charset="0"/>
                          <a:ea typeface="Times New Roman"/>
                          <a:cs typeface="Arial" pitchFamily="34" charset="0"/>
                        </a:rPr>
                        <a:t>Acute surgical</a:t>
                      </a:r>
                      <a:r>
                        <a:rPr lang="en-US" sz="1400" baseline="0">
                          <a:latin typeface="Arial" pitchFamily="34" charset="0"/>
                          <a:ea typeface="Times New Roman"/>
                          <a:cs typeface="Arial" pitchFamily="34" charset="0"/>
                        </a:rPr>
                        <a:t> wound</a:t>
                      </a:r>
                      <a:endParaRPr lang="en-US" sz="1400">
                        <a:latin typeface="Arial" pitchFamily="34" charset="0"/>
                        <a:ea typeface="Times New Roman"/>
                        <a:cs typeface="Arial" pitchFamily="34" charset="0"/>
                      </a:endParaRPr>
                    </a:p>
                  </a:txBody>
                  <a:tcPr marL="51430" marR="51430" marT="0" marB="0" anchor="b"/>
                </a:tc>
                <a:tc>
                  <a:txBody>
                    <a:bodyPr/>
                    <a:lstStyle/>
                    <a:p>
                      <a:pPr marL="0" marR="0">
                        <a:spcBef>
                          <a:spcPts val="0"/>
                        </a:spcBef>
                        <a:spcAft>
                          <a:spcPts val="0"/>
                        </a:spcAft>
                      </a:pPr>
                      <a:r>
                        <a:rPr lang="en-US" sz="1400">
                          <a:latin typeface="Arial" pitchFamily="34" charset="0"/>
                          <a:ea typeface="Times New Roman"/>
                          <a:cs typeface="Arial" pitchFamily="34" charset="0"/>
                        </a:rPr>
                        <a:t>    7 (21.2%)</a:t>
                      </a:r>
                    </a:p>
                  </a:txBody>
                  <a:tcPr marL="51430" marR="51430" marT="0" marB="0"/>
                </a:tc>
                <a:extLst>
                  <a:ext uri="{0D108BD9-81ED-4DB2-BD59-A6C34878D82A}">
                    <a16:rowId xmlns:a16="http://schemas.microsoft.com/office/drawing/2014/main" val="10006"/>
                  </a:ext>
                </a:extLst>
              </a:tr>
              <a:tr h="179046">
                <a:tc>
                  <a:txBody>
                    <a:bodyPr/>
                    <a:lstStyle/>
                    <a:p>
                      <a:pPr marL="0" marR="0">
                        <a:spcBef>
                          <a:spcPts val="0"/>
                        </a:spcBef>
                        <a:spcAft>
                          <a:spcPts val="0"/>
                        </a:spcAft>
                      </a:pPr>
                      <a:r>
                        <a:rPr lang="en-US" sz="1400">
                          <a:latin typeface="Arial" pitchFamily="34" charset="0"/>
                          <a:ea typeface="Times New Roman"/>
                          <a:cs typeface="Arial" pitchFamily="34" charset="0"/>
                        </a:rPr>
                        <a:t>Graft </a:t>
                      </a:r>
                    </a:p>
                  </a:txBody>
                  <a:tcPr marL="51430" marR="51430" marT="0" marB="0" anchor="b"/>
                </a:tc>
                <a:tc>
                  <a:txBody>
                    <a:bodyPr/>
                    <a:lstStyle/>
                    <a:p>
                      <a:pPr marL="0" marR="0">
                        <a:spcBef>
                          <a:spcPts val="0"/>
                        </a:spcBef>
                        <a:spcAft>
                          <a:spcPts val="0"/>
                        </a:spcAft>
                      </a:pPr>
                      <a:r>
                        <a:rPr lang="en-US" sz="1400">
                          <a:latin typeface="Arial" pitchFamily="34" charset="0"/>
                          <a:ea typeface="Times New Roman"/>
                          <a:cs typeface="Arial" pitchFamily="34" charset="0"/>
                        </a:rPr>
                        <a:t>    2 (6.1%)</a:t>
                      </a:r>
                    </a:p>
                  </a:txBody>
                  <a:tcPr marL="51430" marR="51430" marT="0" marB="0"/>
                </a:tc>
                <a:extLst>
                  <a:ext uri="{0D108BD9-81ED-4DB2-BD59-A6C34878D82A}">
                    <a16:rowId xmlns:a16="http://schemas.microsoft.com/office/drawing/2014/main" val="10007"/>
                  </a:ext>
                </a:extLst>
              </a:tr>
              <a:tr h="179046">
                <a:tc>
                  <a:txBody>
                    <a:bodyPr/>
                    <a:lstStyle/>
                    <a:p>
                      <a:pPr marL="0" marR="0">
                        <a:spcBef>
                          <a:spcPts val="0"/>
                        </a:spcBef>
                        <a:spcAft>
                          <a:spcPts val="0"/>
                        </a:spcAft>
                      </a:pPr>
                      <a:r>
                        <a:rPr lang="en-US" sz="1400">
                          <a:latin typeface="Arial" pitchFamily="34" charset="0"/>
                          <a:ea typeface="Times New Roman"/>
                          <a:cs typeface="Arial" pitchFamily="34" charset="0"/>
                        </a:rPr>
                        <a:t>Arterial ulcer</a:t>
                      </a:r>
                    </a:p>
                  </a:txBody>
                  <a:tcPr marL="51430" marR="51430" marT="0" marB="0"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a:latin typeface="Arial" pitchFamily="34" charset="0"/>
                          <a:ea typeface="Times New Roman"/>
                          <a:cs typeface="Arial" pitchFamily="34" charset="0"/>
                        </a:rPr>
                        <a:t>    7 (21.2%)</a:t>
                      </a:r>
                    </a:p>
                  </a:txBody>
                  <a:tcPr marL="51430" marR="51430" marT="0" marB="0"/>
                </a:tc>
                <a:extLst>
                  <a:ext uri="{0D108BD9-81ED-4DB2-BD59-A6C34878D82A}">
                    <a16:rowId xmlns:a16="http://schemas.microsoft.com/office/drawing/2014/main" val="10008"/>
                  </a:ext>
                </a:extLst>
              </a:tr>
              <a:tr h="179046">
                <a:tc>
                  <a:txBody>
                    <a:bodyPr/>
                    <a:lstStyle/>
                    <a:p>
                      <a:pPr marL="0" marR="0">
                        <a:spcBef>
                          <a:spcPts val="0"/>
                        </a:spcBef>
                        <a:spcAft>
                          <a:spcPts val="0"/>
                        </a:spcAft>
                      </a:pPr>
                      <a:r>
                        <a:rPr lang="en-US" sz="1400">
                          <a:latin typeface="Arial" pitchFamily="34" charset="0"/>
                          <a:ea typeface="Times New Roman"/>
                          <a:cs typeface="Arial" pitchFamily="34" charset="0"/>
                        </a:rPr>
                        <a:t>Venous</a:t>
                      </a:r>
                      <a:r>
                        <a:rPr lang="en-US" sz="1400" baseline="0">
                          <a:latin typeface="Arial" pitchFamily="34" charset="0"/>
                          <a:ea typeface="Times New Roman"/>
                          <a:cs typeface="Arial" pitchFamily="34" charset="0"/>
                        </a:rPr>
                        <a:t> stasis ulcer</a:t>
                      </a:r>
                      <a:endParaRPr lang="en-US" sz="1400">
                        <a:latin typeface="Arial" pitchFamily="34" charset="0"/>
                        <a:ea typeface="Times New Roman"/>
                        <a:cs typeface="Arial" pitchFamily="34" charset="0"/>
                      </a:endParaRPr>
                    </a:p>
                  </a:txBody>
                  <a:tcPr marL="51430" marR="51430" marT="0" marB="0" anchor="b"/>
                </a:tc>
                <a:tc>
                  <a:txBody>
                    <a:bodyPr/>
                    <a:lstStyle/>
                    <a:p>
                      <a:pPr marL="0" marR="0">
                        <a:spcBef>
                          <a:spcPts val="0"/>
                        </a:spcBef>
                        <a:spcAft>
                          <a:spcPts val="0"/>
                        </a:spcAft>
                      </a:pPr>
                      <a:r>
                        <a:rPr lang="en-US" sz="1400">
                          <a:latin typeface="Arial" pitchFamily="34" charset="0"/>
                          <a:ea typeface="Times New Roman"/>
                          <a:cs typeface="Arial" pitchFamily="34" charset="0"/>
                        </a:rPr>
                        <a:t>    7 (21.2%)</a:t>
                      </a:r>
                    </a:p>
                  </a:txBody>
                  <a:tcPr marL="51430" marR="51430" marT="0" marB="0"/>
                </a:tc>
                <a:extLst>
                  <a:ext uri="{0D108BD9-81ED-4DB2-BD59-A6C34878D82A}">
                    <a16:rowId xmlns:a16="http://schemas.microsoft.com/office/drawing/2014/main" val="10009"/>
                  </a:ext>
                </a:extLst>
              </a:tr>
              <a:tr h="179046">
                <a:tc>
                  <a:txBody>
                    <a:bodyPr/>
                    <a:lstStyle/>
                    <a:p>
                      <a:pPr marL="0" marR="0">
                        <a:spcBef>
                          <a:spcPts val="0"/>
                        </a:spcBef>
                        <a:spcAft>
                          <a:spcPts val="0"/>
                        </a:spcAft>
                      </a:pPr>
                      <a:r>
                        <a:rPr lang="en-US" sz="1400" dirty="0">
                          <a:latin typeface="Arial" pitchFamily="34" charset="0"/>
                          <a:ea typeface="Times New Roman"/>
                          <a:cs typeface="Arial" pitchFamily="34" charset="0"/>
                        </a:rPr>
                        <a:t>Diabetic foot ulcer</a:t>
                      </a:r>
                    </a:p>
                  </a:txBody>
                  <a:tcPr marL="51430" marR="51430" marT="0" marB="0" anchor="b"/>
                </a:tc>
                <a:tc>
                  <a:txBody>
                    <a:bodyPr/>
                    <a:lstStyle/>
                    <a:p>
                      <a:pPr marL="0" marR="0">
                        <a:spcBef>
                          <a:spcPts val="0"/>
                        </a:spcBef>
                        <a:spcAft>
                          <a:spcPts val="0"/>
                        </a:spcAft>
                      </a:pPr>
                      <a:r>
                        <a:rPr lang="en-US" sz="1400" dirty="0">
                          <a:latin typeface="Arial" pitchFamily="34" charset="0"/>
                          <a:ea typeface="Times New Roman"/>
                          <a:cs typeface="Arial" pitchFamily="34" charset="0"/>
                        </a:rPr>
                        <a:t>  10 (30.3%)</a:t>
                      </a:r>
                    </a:p>
                  </a:txBody>
                  <a:tcPr marL="51430" marR="51430" marT="0" marB="0"/>
                </a:tc>
                <a:extLst>
                  <a:ext uri="{0D108BD9-81ED-4DB2-BD59-A6C34878D82A}">
                    <a16:rowId xmlns:a16="http://schemas.microsoft.com/office/drawing/2014/main" val="10010"/>
                  </a:ext>
                </a:extLst>
              </a:tr>
            </a:tbl>
          </a:graphicData>
        </a:graphic>
      </p:graphicFrame>
      <p:sp>
        <p:nvSpPr>
          <p:cNvPr id="6" name="Title 1">
            <a:extLst>
              <a:ext uri="{FF2B5EF4-FFF2-40B4-BE49-F238E27FC236}">
                <a16:creationId xmlns:a16="http://schemas.microsoft.com/office/drawing/2014/main" id="{B2EA0097-4724-2846-9F0D-F70981EDA82D}"/>
              </a:ext>
            </a:extLst>
          </p:cNvPr>
          <p:cNvSpPr txBox="1">
            <a:spLocks/>
          </p:cNvSpPr>
          <p:nvPr/>
        </p:nvSpPr>
        <p:spPr bwMode="auto">
          <a:xfrm>
            <a:off x="812601" y="2133824"/>
            <a:ext cx="3901290" cy="57448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ctr" defTabSz="457200" rtl="0" eaLnBrk="0" fontAlgn="base" hangingPunct="0">
              <a:spcBef>
                <a:spcPct val="0"/>
              </a:spcBef>
              <a:spcAft>
                <a:spcPct val="0"/>
              </a:spcAft>
              <a:defRPr sz="32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defRPr/>
            </a:pPr>
            <a:r>
              <a:rPr lang="en-US" sz="1400"/>
              <a:t>Table 1. Errors in staging per wound type (n = 33)</a:t>
            </a:r>
            <a:endParaRPr lang="en-US" sz="1400" dirty="0"/>
          </a:p>
        </p:txBody>
      </p:sp>
      <p:graphicFrame>
        <p:nvGraphicFramePr>
          <p:cNvPr id="9" name="Object 408">
            <a:extLst>
              <a:ext uri="{FF2B5EF4-FFF2-40B4-BE49-F238E27FC236}">
                <a16:creationId xmlns:a16="http://schemas.microsoft.com/office/drawing/2014/main" id="{6D2E736C-CC0B-7241-8CE8-F964EFA12FCD}"/>
              </a:ext>
            </a:extLst>
          </p:cNvPr>
          <p:cNvGraphicFramePr>
            <a:graphicFrameLocks noChangeAspect="1"/>
          </p:cNvGraphicFramePr>
          <p:nvPr>
            <p:extLst>
              <p:ext uri="{D42A27DB-BD31-4B8C-83A1-F6EECF244321}">
                <p14:modId xmlns:p14="http://schemas.microsoft.com/office/powerpoint/2010/main" val="2084270515"/>
              </p:ext>
            </p:extLst>
          </p:nvPr>
        </p:nvGraphicFramePr>
        <p:xfrm>
          <a:off x="5676900" y="2742669"/>
          <a:ext cx="3140888" cy="2386485"/>
        </p:xfrm>
        <a:graphic>
          <a:graphicData uri="http://schemas.openxmlformats.org/presentationml/2006/ole">
            <mc:AlternateContent xmlns:mc="http://schemas.openxmlformats.org/markup-compatibility/2006">
              <mc:Choice xmlns:v="urn:schemas-microsoft-com:vml" Requires="v">
                <p:oleObj spid="_x0000_s1025" name="Slide" r:id="rId4" imgW="25882600" imgH="19672300" progId="PowerPoint.Slide.8">
                  <p:embed/>
                </p:oleObj>
              </mc:Choice>
              <mc:Fallback>
                <p:oleObj name="Slide" r:id="rId4" imgW="25882600" imgH="19672300" progId="PowerPoint.Slide.8">
                  <p:embed/>
                  <p:pic>
                    <p:nvPicPr>
                      <p:cNvPr id="9" name="Object 408">
                        <a:extLst>
                          <a:ext uri="{FF2B5EF4-FFF2-40B4-BE49-F238E27FC236}">
                            <a16:creationId xmlns:a16="http://schemas.microsoft.com/office/drawing/2014/main" id="{6D2E736C-CC0B-7241-8CE8-F964EFA12F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900" y="2742669"/>
                        <a:ext cx="3140888" cy="2386485"/>
                      </a:xfrm>
                      <a:prstGeom prst="rect">
                        <a:avLst/>
                      </a:prstGeom>
                      <a:noFill/>
                      <a:ln w="12700">
                        <a:solidFill>
                          <a:schemeClr val="tx1"/>
                        </a:solidFill>
                        <a:miter lim="800000"/>
                        <a:headEnd/>
                        <a:tailEnd/>
                      </a:ln>
                      <a:effectLst/>
                    </p:spPr>
                  </p:pic>
                </p:oleObj>
              </mc:Fallback>
            </mc:AlternateContent>
          </a:graphicData>
        </a:graphic>
      </p:graphicFrame>
      <p:sp>
        <p:nvSpPr>
          <p:cNvPr id="11" name="Oval 10">
            <a:extLst>
              <a:ext uri="{FF2B5EF4-FFF2-40B4-BE49-F238E27FC236}">
                <a16:creationId xmlns:a16="http://schemas.microsoft.com/office/drawing/2014/main" id="{AACD0DFF-1E68-D648-AAC7-24954F903950}"/>
              </a:ext>
            </a:extLst>
          </p:cNvPr>
          <p:cNvSpPr/>
          <p:nvPr/>
        </p:nvSpPr>
        <p:spPr>
          <a:xfrm>
            <a:off x="3983865" y="3429000"/>
            <a:ext cx="1176289" cy="354724"/>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F5051E2-8522-DA4E-A141-8E5E2B26EA3E}"/>
              </a:ext>
            </a:extLst>
          </p:cNvPr>
          <p:cNvSpPr/>
          <p:nvPr/>
        </p:nvSpPr>
        <p:spPr>
          <a:xfrm>
            <a:off x="3983865" y="4718286"/>
            <a:ext cx="1176289" cy="354724"/>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3093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9">
            <a:extLst>
              <a:ext uri="{FF2B5EF4-FFF2-40B4-BE49-F238E27FC236}">
                <a16:creationId xmlns:a16="http://schemas.microsoft.com/office/drawing/2014/main" id="{0200254E-B378-DD48-A220-F280838A9854}"/>
              </a:ext>
            </a:extLst>
          </p:cNvPr>
          <p:cNvSpPr>
            <a:spLocks noChangeArrowheads="1"/>
          </p:cNvSpPr>
          <p:nvPr/>
        </p:nvSpPr>
        <p:spPr bwMode="auto">
          <a:xfrm>
            <a:off x="7320003" y="4292601"/>
            <a:ext cx="1302466" cy="1511300"/>
          </a:xfrm>
          <a:prstGeom prst="rect">
            <a:avLst/>
          </a:prstGeom>
          <a:solidFill>
            <a:srgbClr val="FFCE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33" name="Rectangle 2">
            <a:extLst>
              <a:ext uri="{FF2B5EF4-FFF2-40B4-BE49-F238E27FC236}">
                <a16:creationId xmlns:a16="http://schemas.microsoft.com/office/drawing/2014/main" id="{2401E1A7-DD92-DC46-8D09-3D4F58603BD1}"/>
              </a:ext>
            </a:extLst>
          </p:cNvPr>
          <p:cNvSpPr>
            <a:spLocks noGrp="1" noChangeArrowheads="1"/>
          </p:cNvSpPr>
          <p:nvPr>
            <p:ph type="title"/>
          </p:nvPr>
        </p:nvSpPr>
        <p:spPr/>
        <p:txBody>
          <a:bodyPr/>
          <a:lstStyle/>
          <a:p>
            <a:pPr eaLnBrk="1" hangingPunct="1"/>
            <a:r>
              <a:rPr lang="en-US" altLang="en-US"/>
              <a:t>Framing Objects</a:t>
            </a:r>
          </a:p>
        </p:txBody>
      </p:sp>
      <p:sp>
        <p:nvSpPr>
          <p:cNvPr id="15" name="Slide Number Placeholder 14">
            <a:extLst>
              <a:ext uri="{FF2B5EF4-FFF2-40B4-BE49-F238E27FC236}">
                <a16:creationId xmlns:a16="http://schemas.microsoft.com/office/drawing/2014/main" id="{846E32C0-5802-3E4B-9CC9-EC99041C729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algn="ctr" eaLnBrk="0" fontAlgn="base" hangingPunct="0">
              <a:spcBef>
                <a:spcPct val="0"/>
              </a:spcBef>
              <a:spcAft>
                <a:spcPct val="0"/>
              </a:spcAft>
              <a:defRPr>
                <a:solidFill>
                  <a:schemeClr val="tx1"/>
                </a:solidFill>
                <a:latin typeface="Arial" panose="020B0604020202020204" pitchFamily="34" charset="0"/>
              </a:defRPr>
            </a:lvl6pPr>
            <a:lvl7pPr marL="2228850" indent="-171450" algn="ctr" eaLnBrk="0" fontAlgn="base" hangingPunct="0">
              <a:spcBef>
                <a:spcPct val="0"/>
              </a:spcBef>
              <a:spcAft>
                <a:spcPct val="0"/>
              </a:spcAft>
              <a:defRPr>
                <a:solidFill>
                  <a:schemeClr val="tx1"/>
                </a:solidFill>
                <a:latin typeface="Arial" panose="020B0604020202020204" pitchFamily="34" charset="0"/>
              </a:defRPr>
            </a:lvl7pPr>
            <a:lvl8pPr marL="2571750" indent="-171450" algn="ctr" eaLnBrk="0" fontAlgn="base" hangingPunct="0">
              <a:spcBef>
                <a:spcPct val="0"/>
              </a:spcBef>
              <a:spcAft>
                <a:spcPct val="0"/>
              </a:spcAft>
              <a:defRPr>
                <a:solidFill>
                  <a:schemeClr val="tx1"/>
                </a:solidFill>
                <a:latin typeface="Arial" panose="020B0604020202020204" pitchFamily="34" charset="0"/>
              </a:defRPr>
            </a:lvl8pPr>
            <a:lvl9pPr marL="2914650" indent="-17145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FAA870B-9089-3949-9893-5259AF4FFC34}" type="slidenum">
              <a:rPr lang="en-US" altLang="en-US">
                <a:solidFill>
                  <a:srgbClr val="D1EAEE"/>
                </a:solidFill>
              </a:rPr>
              <a:pPr eaLnBrk="1" hangingPunct="1"/>
              <a:t>13</a:t>
            </a:fld>
            <a:endParaRPr lang="en-US" altLang="en-US">
              <a:solidFill>
                <a:srgbClr val="D1EAEE"/>
              </a:solidFill>
            </a:endParaRPr>
          </a:p>
        </p:txBody>
      </p:sp>
      <p:pic>
        <p:nvPicPr>
          <p:cNvPr id="22535" name="Picture 8" descr="C:\Documents and Settings\Kathleen Buckley\My Documents\My Pictures\hubble telescope\cat's eye nebula.jpg">
            <a:extLst>
              <a:ext uri="{FF2B5EF4-FFF2-40B4-BE49-F238E27FC236}">
                <a16:creationId xmlns:a16="http://schemas.microsoft.com/office/drawing/2014/main" id="{9E1B3BF6-72E8-5F49-879E-9EA67CC0C9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5493" y="4357090"/>
            <a:ext cx="117618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Object 408">
            <a:extLst>
              <a:ext uri="{FF2B5EF4-FFF2-40B4-BE49-F238E27FC236}">
                <a16:creationId xmlns:a16="http://schemas.microsoft.com/office/drawing/2014/main" id="{7385F751-A6DE-014F-B353-6119271BB36B}"/>
              </a:ext>
            </a:extLst>
          </p:cNvPr>
          <p:cNvGraphicFramePr>
            <a:graphicFrameLocks noChangeAspect="1"/>
          </p:cNvGraphicFramePr>
          <p:nvPr/>
        </p:nvGraphicFramePr>
        <p:xfrm>
          <a:off x="16916400" y="6972300"/>
          <a:ext cx="2914650" cy="2177654"/>
        </p:xfrm>
        <a:graphic>
          <a:graphicData uri="http://schemas.openxmlformats.org/presentationml/2006/ole">
            <mc:AlternateContent xmlns:mc="http://schemas.openxmlformats.org/markup-compatibility/2006">
              <mc:Choice xmlns:v="urn:schemas-microsoft-com:vml" Requires="v">
                <p:oleObj spid="_x0000_s2049" name="Slide" r:id="rId6" imgW="25882600" imgH="19672300" progId="PowerPoint.Slide.8">
                  <p:embed/>
                </p:oleObj>
              </mc:Choice>
              <mc:Fallback>
                <p:oleObj name="Slide" r:id="rId6" imgW="25882600" imgH="19672300" progId="PowerPoint.Slide.8">
                  <p:embed/>
                  <p:pic>
                    <p:nvPicPr>
                      <p:cNvPr id="14" name="Object 408">
                        <a:extLst>
                          <a:ext uri="{FF2B5EF4-FFF2-40B4-BE49-F238E27FC236}">
                            <a16:creationId xmlns:a16="http://schemas.microsoft.com/office/drawing/2014/main" id="{7385F751-A6DE-014F-B353-6119271BB3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16400" y="6972300"/>
                        <a:ext cx="2914650" cy="217765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7" name="Picture 8" descr="C:\Documents and Settings\Kathleen Buckley\My Documents\My Pictures\hubble telescope\cat's eye nebula.jpg">
            <a:extLst>
              <a:ext uri="{FF2B5EF4-FFF2-40B4-BE49-F238E27FC236}">
                <a16:creationId xmlns:a16="http://schemas.microsoft.com/office/drawing/2014/main" id="{D01DEA95-27AF-B447-9C0E-925B52C7D7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0893" y="2449732"/>
            <a:ext cx="1176184"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ECA8EFDB-C905-DC43-8973-22C29951C030}"/>
              </a:ext>
            </a:extLst>
          </p:cNvPr>
          <p:cNvPicPr>
            <a:picLocks noChangeAspect="1"/>
          </p:cNvPicPr>
          <p:nvPr/>
        </p:nvPicPr>
        <p:blipFill>
          <a:blip r:embed="rId8"/>
          <a:stretch>
            <a:fillRect/>
          </a:stretch>
        </p:blipFill>
        <p:spPr>
          <a:xfrm>
            <a:off x="3774908" y="2155072"/>
            <a:ext cx="2597458" cy="1729938"/>
          </a:xfrm>
          <a:prstGeom prst="rect">
            <a:avLst/>
          </a:prstGeom>
        </p:spPr>
      </p:pic>
      <p:pic>
        <p:nvPicPr>
          <p:cNvPr id="20" name="Picture 19">
            <a:extLst>
              <a:ext uri="{FF2B5EF4-FFF2-40B4-BE49-F238E27FC236}">
                <a16:creationId xmlns:a16="http://schemas.microsoft.com/office/drawing/2014/main" id="{1BC0B083-FDBC-B944-B76E-E8A845AEF1DC}"/>
              </a:ext>
            </a:extLst>
          </p:cNvPr>
          <p:cNvPicPr>
            <a:picLocks noChangeAspect="1"/>
          </p:cNvPicPr>
          <p:nvPr/>
        </p:nvPicPr>
        <p:blipFill>
          <a:blip r:embed="rId8"/>
          <a:stretch>
            <a:fillRect/>
          </a:stretch>
        </p:blipFill>
        <p:spPr>
          <a:xfrm>
            <a:off x="3774908" y="4365571"/>
            <a:ext cx="2597458" cy="1729938"/>
          </a:xfrm>
          <a:prstGeom prst="rect">
            <a:avLst/>
          </a:prstGeom>
          <a:ln w="25400">
            <a:solidFill>
              <a:srgbClr val="7030A0"/>
            </a:solidFill>
          </a:ln>
        </p:spPr>
      </p:pic>
      <p:pic>
        <p:nvPicPr>
          <p:cNvPr id="12" name="Picture 2">
            <a:extLst>
              <a:ext uri="{FF2B5EF4-FFF2-40B4-BE49-F238E27FC236}">
                <a16:creationId xmlns:a16="http://schemas.microsoft.com/office/drawing/2014/main" id="{57D0DB40-ACA1-8542-B83E-290709A0FF3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7264" t="36228" r="9151" b="6038"/>
          <a:stretch/>
        </p:blipFill>
        <p:spPr bwMode="auto">
          <a:xfrm>
            <a:off x="582322" y="4533675"/>
            <a:ext cx="2930358" cy="1436733"/>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EAC5E859-C91E-BA48-B258-9846A978AC3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7264" t="36228" r="9151" b="6038"/>
          <a:stretch/>
        </p:blipFill>
        <p:spPr bwMode="auto">
          <a:xfrm>
            <a:off x="582322" y="2301674"/>
            <a:ext cx="2930358" cy="1436733"/>
          </a:xfrm>
          <a:prstGeom prst="rect">
            <a:avLst/>
          </a:prstGeom>
          <a:noFill/>
          <a:ln w="19050" algn="ctr">
            <a:noFill/>
            <a:miter lim="800000"/>
            <a:headEnd/>
            <a:tailEnd/>
          </a:ln>
          <a:extLst>
            <a:ext uri="{909E8E84-426E-40DD-AFC4-6F175D3DCCD1}">
              <a14:hiddenFill xmlns:a14="http://schemas.microsoft.com/office/drawing/2010/main">
                <a:solidFill>
                  <a:srgbClr val="FFFFFF"/>
                </a:solidFill>
              </a14:hiddenFill>
            </a:ext>
          </a:extLst>
        </p:spPr>
      </p:pic>
    </p:spTree>
    <p:custDataLst>
      <p:tags r:id="rId2"/>
    </p:custDataLst>
    <p:extLst>
      <p:ext uri="{BB962C8B-B14F-4D97-AF65-F5344CB8AC3E}">
        <p14:creationId xmlns:p14="http://schemas.microsoft.com/office/powerpoint/2010/main" val="2527086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Rectangle 94">
            <a:extLst>
              <a:ext uri="{FF2B5EF4-FFF2-40B4-BE49-F238E27FC236}">
                <a16:creationId xmlns:a16="http://schemas.microsoft.com/office/drawing/2014/main" id="{B3FE002C-794F-2A4B-A126-24AFA3114304}"/>
              </a:ext>
            </a:extLst>
          </p:cNvPr>
          <p:cNvSpPr>
            <a:spLocks noChangeArrowheads="1"/>
          </p:cNvSpPr>
          <p:nvPr/>
        </p:nvSpPr>
        <p:spPr bwMode="auto">
          <a:xfrm>
            <a:off x="6050355" y="2606950"/>
            <a:ext cx="2548896" cy="2745650"/>
          </a:xfrm>
          <a:prstGeom prst="rect">
            <a:avLst/>
          </a:prstGeom>
          <a:solidFill>
            <a:srgbClr val="D71846"/>
          </a:solidFill>
          <a:ln w="1270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750"/>
          </a:p>
        </p:txBody>
      </p:sp>
      <p:sp>
        <p:nvSpPr>
          <p:cNvPr id="1034" name="Rectangle 92">
            <a:extLst>
              <a:ext uri="{FF2B5EF4-FFF2-40B4-BE49-F238E27FC236}">
                <a16:creationId xmlns:a16="http://schemas.microsoft.com/office/drawing/2014/main" id="{ECCE1421-4235-9D4C-B685-629DEFD38E49}"/>
              </a:ext>
            </a:extLst>
          </p:cNvPr>
          <p:cNvSpPr>
            <a:spLocks noChangeArrowheads="1"/>
          </p:cNvSpPr>
          <p:nvPr/>
        </p:nvSpPr>
        <p:spPr bwMode="auto">
          <a:xfrm flipH="1">
            <a:off x="6240345" y="2786064"/>
            <a:ext cx="2141298" cy="2457449"/>
          </a:xfrm>
          <a:prstGeom prst="rect">
            <a:avLst/>
          </a:prstGeom>
          <a:solidFill>
            <a:schemeClr val="folHlink"/>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750"/>
          </a:p>
        </p:txBody>
      </p:sp>
      <p:sp>
        <p:nvSpPr>
          <p:cNvPr id="1035" name="Text Box 4">
            <a:extLst>
              <a:ext uri="{FF2B5EF4-FFF2-40B4-BE49-F238E27FC236}">
                <a16:creationId xmlns:a16="http://schemas.microsoft.com/office/drawing/2014/main" id="{B85FCC07-0A6F-4B4F-8573-910AD5C470C7}"/>
              </a:ext>
            </a:extLst>
          </p:cNvPr>
          <p:cNvSpPr txBox="1">
            <a:spLocks noChangeArrowheads="1"/>
          </p:cNvSpPr>
          <p:nvPr/>
        </p:nvSpPr>
        <p:spPr bwMode="auto">
          <a:xfrm>
            <a:off x="1174750" y="1476375"/>
            <a:ext cx="698500" cy="13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7552" tIns="13776" rIns="27552" bIns="13776">
            <a:spAutoFit/>
          </a:bodyPr>
          <a:lstStyle>
            <a:lvl1pPr defTabSz="881063">
              <a:defRPr sz="2400">
                <a:solidFill>
                  <a:schemeClr val="tx1"/>
                </a:solidFill>
                <a:latin typeface="Times New Roman" panose="02020603050405020304" pitchFamily="18" charset="0"/>
              </a:defRPr>
            </a:lvl1pPr>
            <a:lvl2pPr marL="742950" indent="-285750" defTabSz="881063">
              <a:defRPr sz="2400">
                <a:solidFill>
                  <a:schemeClr val="tx1"/>
                </a:solidFill>
                <a:latin typeface="Times New Roman" panose="02020603050405020304" pitchFamily="18" charset="0"/>
              </a:defRPr>
            </a:lvl2pPr>
            <a:lvl3pPr marL="1143000" indent="-228600" defTabSz="881063">
              <a:defRPr sz="2400">
                <a:solidFill>
                  <a:schemeClr val="tx1"/>
                </a:solidFill>
                <a:latin typeface="Times New Roman" panose="02020603050405020304" pitchFamily="18" charset="0"/>
              </a:defRPr>
            </a:lvl3pPr>
            <a:lvl4pPr marL="1600200" indent="-228600" defTabSz="881063">
              <a:defRPr sz="2400">
                <a:solidFill>
                  <a:schemeClr val="tx1"/>
                </a:solidFill>
                <a:latin typeface="Times New Roman" panose="02020603050405020304" pitchFamily="18" charset="0"/>
              </a:defRPr>
            </a:lvl4pPr>
            <a:lvl5pPr marL="2057400" indent="-228600" defTabSz="881063">
              <a:defRPr sz="2400">
                <a:solidFill>
                  <a:schemeClr val="tx1"/>
                </a:solidFill>
                <a:latin typeface="Times New Roman" panose="02020603050405020304" pitchFamily="18" charset="0"/>
              </a:defRPr>
            </a:lvl5pPr>
            <a:lvl6pPr marL="2514600" indent="-228600" algn="ctr" defTabSz="8810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8810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8810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881063" eaLnBrk="0" fontAlgn="base" hangingPunct="0">
              <a:spcBef>
                <a:spcPct val="0"/>
              </a:spcBef>
              <a:spcAft>
                <a:spcPct val="0"/>
              </a:spcAft>
              <a:defRPr sz="2400">
                <a:solidFill>
                  <a:schemeClr val="tx1"/>
                </a:solidFill>
                <a:latin typeface="Times New Roman" panose="02020603050405020304" pitchFamily="18" charset="0"/>
              </a:defRPr>
            </a:lvl9pPr>
          </a:lstStyle>
          <a:p>
            <a:pPr algn="l"/>
            <a:endParaRPr lang="en-US" altLang="en-US" sz="719"/>
          </a:p>
        </p:txBody>
      </p:sp>
      <p:sp>
        <p:nvSpPr>
          <p:cNvPr id="1036" name="Rectangle 23">
            <a:extLst>
              <a:ext uri="{FF2B5EF4-FFF2-40B4-BE49-F238E27FC236}">
                <a16:creationId xmlns:a16="http://schemas.microsoft.com/office/drawing/2014/main" id="{26A94445-4E74-C04C-84DE-86DFDDD133FF}"/>
              </a:ext>
            </a:extLst>
          </p:cNvPr>
          <p:cNvSpPr>
            <a:spLocks noChangeArrowheads="1"/>
          </p:cNvSpPr>
          <p:nvPr/>
        </p:nvSpPr>
        <p:spPr bwMode="auto">
          <a:xfrm>
            <a:off x="4544219" y="3309938"/>
            <a:ext cx="55707" cy="22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7552" tIns="13776" rIns="27552" bIns="13776">
            <a:spAutoFit/>
          </a:bodyPr>
          <a:lstStyle>
            <a:lvl1pPr defTabSz="881063">
              <a:defRPr sz="2400">
                <a:solidFill>
                  <a:schemeClr val="tx1"/>
                </a:solidFill>
                <a:latin typeface="Times New Roman" panose="02020603050405020304" pitchFamily="18" charset="0"/>
              </a:defRPr>
            </a:lvl1pPr>
            <a:lvl2pPr marL="742950" indent="-285750" defTabSz="881063">
              <a:defRPr sz="2400">
                <a:solidFill>
                  <a:schemeClr val="tx1"/>
                </a:solidFill>
                <a:latin typeface="Times New Roman" panose="02020603050405020304" pitchFamily="18" charset="0"/>
              </a:defRPr>
            </a:lvl2pPr>
            <a:lvl3pPr marL="1143000" indent="-228600" defTabSz="881063">
              <a:defRPr sz="2400">
                <a:solidFill>
                  <a:schemeClr val="tx1"/>
                </a:solidFill>
                <a:latin typeface="Times New Roman" panose="02020603050405020304" pitchFamily="18" charset="0"/>
              </a:defRPr>
            </a:lvl3pPr>
            <a:lvl4pPr marL="1600200" indent="-228600" defTabSz="881063">
              <a:defRPr sz="2400">
                <a:solidFill>
                  <a:schemeClr val="tx1"/>
                </a:solidFill>
                <a:latin typeface="Times New Roman" panose="02020603050405020304" pitchFamily="18" charset="0"/>
              </a:defRPr>
            </a:lvl4pPr>
            <a:lvl5pPr marL="2057400" indent="-228600" defTabSz="881063">
              <a:defRPr sz="2400">
                <a:solidFill>
                  <a:schemeClr val="tx1"/>
                </a:solidFill>
                <a:latin typeface="Times New Roman" panose="02020603050405020304" pitchFamily="18" charset="0"/>
              </a:defRPr>
            </a:lvl5pPr>
            <a:lvl6pPr marL="2514600" indent="-228600" algn="ctr" defTabSz="8810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8810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8810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881063"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endParaRPr lang="en-US" altLang="en-US" sz="1313">
              <a:solidFill>
                <a:schemeClr val="tx2"/>
              </a:solidFill>
              <a:latin typeface="Tahoma" panose="020B0604030504040204" pitchFamily="34" charset="0"/>
            </a:endParaRPr>
          </a:p>
        </p:txBody>
      </p:sp>
      <p:sp>
        <p:nvSpPr>
          <p:cNvPr id="1037" name="Rectangle 33">
            <a:extLst>
              <a:ext uri="{FF2B5EF4-FFF2-40B4-BE49-F238E27FC236}">
                <a16:creationId xmlns:a16="http://schemas.microsoft.com/office/drawing/2014/main" id="{7515331E-7292-4142-B250-A280D9077CCC}"/>
              </a:ext>
            </a:extLst>
          </p:cNvPr>
          <p:cNvSpPr>
            <a:spLocks noChangeArrowheads="1"/>
          </p:cNvSpPr>
          <p:nvPr/>
        </p:nvSpPr>
        <p:spPr bwMode="auto">
          <a:xfrm>
            <a:off x="1571625" y="3690938"/>
            <a:ext cx="55707" cy="22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7552" tIns="13776" rIns="27552" bIns="13776">
            <a:spAutoFit/>
          </a:bodyPr>
          <a:lstStyle>
            <a:lvl1pPr defTabSz="881063">
              <a:defRPr sz="2400">
                <a:solidFill>
                  <a:schemeClr val="tx1"/>
                </a:solidFill>
                <a:latin typeface="Times New Roman" panose="02020603050405020304" pitchFamily="18" charset="0"/>
              </a:defRPr>
            </a:lvl1pPr>
            <a:lvl2pPr marL="742950" indent="-285750" defTabSz="881063">
              <a:defRPr sz="2400">
                <a:solidFill>
                  <a:schemeClr val="tx1"/>
                </a:solidFill>
                <a:latin typeface="Times New Roman" panose="02020603050405020304" pitchFamily="18" charset="0"/>
              </a:defRPr>
            </a:lvl2pPr>
            <a:lvl3pPr marL="1143000" indent="-228600" defTabSz="881063">
              <a:defRPr sz="2400">
                <a:solidFill>
                  <a:schemeClr val="tx1"/>
                </a:solidFill>
                <a:latin typeface="Times New Roman" panose="02020603050405020304" pitchFamily="18" charset="0"/>
              </a:defRPr>
            </a:lvl3pPr>
            <a:lvl4pPr marL="1600200" indent="-228600" defTabSz="881063">
              <a:defRPr sz="2400">
                <a:solidFill>
                  <a:schemeClr val="tx1"/>
                </a:solidFill>
                <a:latin typeface="Times New Roman" panose="02020603050405020304" pitchFamily="18" charset="0"/>
              </a:defRPr>
            </a:lvl4pPr>
            <a:lvl5pPr marL="2057400" indent="-228600" defTabSz="881063">
              <a:defRPr sz="2400">
                <a:solidFill>
                  <a:schemeClr val="tx1"/>
                </a:solidFill>
                <a:latin typeface="Times New Roman" panose="02020603050405020304" pitchFamily="18" charset="0"/>
              </a:defRPr>
            </a:lvl5pPr>
            <a:lvl6pPr marL="2514600" indent="-228600" algn="ctr" defTabSz="8810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8810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8810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881063"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endParaRPr lang="en-US" altLang="en-US" sz="1313">
              <a:solidFill>
                <a:schemeClr val="tx2"/>
              </a:solidFill>
              <a:latin typeface="Tahoma" panose="020B0604030504040204" pitchFamily="34" charset="0"/>
            </a:endParaRPr>
          </a:p>
        </p:txBody>
      </p:sp>
      <p:sp>
        <p:nvSpPr>
          <p:cNvPr id="1038" name="Rectangle 34">
            <a:extLst>
              <a:ext uri="{FF2B5EF4-FFF2-40B4-BE49-F238E27FC236}">
                <a16:creationId xmlns:a16="http://schemas.microsoft.com/office/drawing/2014/main" id="{05DC480F-30D7-5547-8213-4865A7C5CCA2}"/>
              </a:ext>
            </a:extLst>
          </p:cNvPr>
          <p:cNvSpPr>
            <a:spLocks noChangeArrowheads="1"/>
          </p:cNvSpPr>
          <p:nvPr/>
        </p:nvSpPr>
        <p:spPr bwMode="auto">
          <a:xfrm>
            <a:off x="4544219" y="3309938"/>
            <a:ext cx="55707" cy="22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7552" tIns="13776" rIns="27552" bIns="13776">
            <a:spAutoFit/>
          </a:bodyPr>
          <a:lstStyle>
            <a:lvl1pPr defTabSz="881063">
              <a:defRPr sz="2400">
                <a:solidFill>
                  <a:schemeClr val="tx1"/>
                </a:solidFill>
                <a:latin typeface="Times New Roman" panose="02020603050405020304" pitchFamily="18" charset="0"/>
              </a:defRPr>
            </a:lvl1pPr>
            <a:lvl2pPr marL="742950" indent="-285750" defTabSz="881063">
              <a:defRPr sz="2400">
                <a:solidFill>
                  <a:schemeClr val="tx1"/>
                </a:solidFill>
                <a:latin typeface="Times New Roman" panose="02020603050405020304" pitchFamily="18" charset="0"/>
              </a:defRPr>
            </a:lvl2pPr>
            <a:lvl3pPr marL="1143000" indent="-228600" defTabSz="881063">
              <a:defRPr sz="2400">
                <a:solidFill>
                  <a:schemeClr val="tx1"/>
                </a:solidFill>
                <a:latin typeface="Times New Roman" panose="02020603050405020304" pitchFamily="18" charset="0"/>
              </a:defRPr>
            </a:lvl3pPr>
            <a:lvl4pPr marL="1600200" indent="-228600" defTabSz="881063">
              <a:defRPr sz="2400">
                <a:solidFill>
                  <a:schemeClr val="tx1"/>
                </a:solidFill>
                <a:latin typeface="Times New Roman" panose="02020603050405020304" pitchFamily="18" charset="0"/>
              </a:defRPr>
            </a:lvl4pPr>
            <a:lvl5pPr marL="2057400" indent="-228600" defTabSz="881063">
              <a:defRPr sz="2400">
                <a:solidFill>
                  <a:schemeClr val="tx1"/>
                </a:solidFill>
                <a:latin typeface="Times New Roman" panose="02020603050405020304" pitchFamily="18" charset="0"/>
              </a:defRPr>
            </a:lvl5pPr>
            <a:lvl6pPr marL="2514600" indent="-228600" algn="ctr" defTabSz="88106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88106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88106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881063"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endParaRPr lang="en-US" altLang="en-US" sz="1313">
              <a:solidFill>
                <a:schemeClr val="tx2"/>
              </a:solidFill>
              <a:latin typeface="Tahoma" panose="020B0604030504040204" pitchFamily="34" charset="0"/>
            </a:endParaRPr>
          </a:p>
        </p:txBody>
      </p:sp>
      <p:sp>
        <p:nvSpPr>
          <p:cNvPr id="1039" name="Text Box 46">
            <a:extLst>
              <a:ext uri="{FF2B5EF4-FFF2-40B4-BE49-F238E27FC236}">
                <a16:creationId xmlns:a16="http://schemas.microsoft.com/office/drawing/2014/main" id="{7BA74961-6A76-B04A-8412-198A9A065610}"/>
              </a:ext>
            </a:extLst>
          </p:cNvPr>
          <p:cNvSpPr txBox="1">
            <a:spLocks noChangeArrowheads="1"/>
          </p:cNvSpPr>
          <p:nvPr/>
        </p:nvSpPr>
        <p:spPr bwMode="auto">
          <a:xfrm>
            <a:off x="6886286" y="1959161"/>
            <a:ext cx="1023938" cy="249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368" tIns="9184" rIns="18368" bIns="9184">
            <a:spAutoFit/>
          </a:bodyPr>
          <a:lstStyle>
            <a:lvl1pPr defTabSz="587375">
              <a:defRPr sz="2400">
                <a:solidFill>
                  <a:schemeClr val="tx1"/>
                </a:solidFill>
                <a:latin typeface="Times New Roman" panose="02020603050405020304" pitchFamily="18" charset="0"/>
              </a:defRPr>
            </a:lvl1pPr>
            <a:lvl2pPr marL="742950" indent="-285750" defTabSz="587375">
              <a:defRPr sz="2400">
                <a:solidFill>
                  <a:schemeClr val="tx1"/>
                </a:solidFill>
                <a:latin typeface="Times New Roman" panose="02020603050405020304" pitchFamily="18" charset="0"/>
              </a:defRPr>
            </a:lvl2pPr>
            <a:lvl3pPr marL="1143000" indent="-228600" defTabSz="587375">
              <a:defRPr sz="2400">
                <a:solidFill>
                  <a:schemeClr val="tx1"/>
                </a:solidFill>
                <a:latin typeface="Times New Roman" panose="02020603050405020304" pitchFamily="18" charset="0"/>
              </a:defRPr>
            </a:lvl3pPr>
            <a:lvl4pPr marL="1600200" indent="-228600" defTabSz="587375">
              <a:defRPr sz="2400">
                <a:solidFill>
                  <a:schemeClr val="tx1"/>
                </a:solidFill>
                <a:latin typeface="Times New Roman" panose="02020603050405020304" pitchFamily="18" charset="0"/>
              </a:defRPr>
            </a:lvl4pPr>
            <a:lvl5pPr marL="2057400" indent="-228600" defTabSz="587375">
              <a:defRPr sz="2400">
                <a:solidFill>
                  <a:schemeClr val="tx1"/>
                </a:solidFill>
                <a:latin typeface="Times New Roman" panose="02020603050405020304" pitchFamily="18" charset="0"/>
              </a:defRPr>
            </a:lvl5pPr>
            <a:lvl6pPr marL="2514600" indent="-228600" algn="ctr" defTabSz="5873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defTabSz="5873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defTabSz="5873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defTabSz="587375"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750">
                <a:solidFill>
                  <a:schemeClr val="bg1"/>
                </a:solidFill>
                <a:latin typeface="Comic Sans MS" panose="030F0902030302020204" pitchFamily="66" charset="0"/>
              </a:rPr>
              <a:t>Wound Photography Competency</a:t>
            </a:r>
          </a:p>
        </p:txBody>
      </p:sp>
      <p:pic>
        <p:nvPicPr>
          <p:cNvPr id="1041" name="Picture 62" descr="Jun04_07">
            <a:extLst>
              <a:ext uri="{FF2B5EF4-FFF2-40B4-BE49-F238E27FC236}">
                <a16:creationId xmlns:a16="http://schemas.microsoft.com/office/drawing/2014/main" id="{4429BDB0-3187-C847-BAC0-A8C9D444C5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7260" y="2946868"/>
            <a:ext cx="1875085" cy="21251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1051" name="AutoShape 91">
            <a:extLst>
              <a:ext uri="{FF2B5EF4-FFF2-40B4-BE49-F238E27FC236}">
                <a16:creationId xmlns:a16="http://schemas.microsoft.com/office/drawing/2014/main" id="{369A815A-33A9-FC40-B5E5-C01CE3B6AF6A}"/>
              </a:ext>
            </a:extLst>
          </p:cNvPr>
          <p:cNvCxnSpPr>
            <a:cxnSpLocks noChangeShapeType="1"/>
          </p:cNvCxnSpPr>
          <p:nvPr/>
        </p:nvCxnSpPr>
        <p:spPr bwMode="auto">
          <a:xfrm>
            <a:off x="5579567" y="1762125"/>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pic>
        <p:nvPicPr>
          <p:cNvPr id="1055" name="Picture 114" descr="remove gloves">
            <a:extLst>
              <a:ext uri="{FF2B5EF4-FFF2-40B4-BE49-F238E27FC236}">
                <a16:creationId xmlns:a16="http://schemas.microsoft.com/office/drawing/2014/main" id="{58740109-9B7C-1D40-8ABC-CAF82372A6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0258" y="5072063"/>
            <a:ext cx="1522128" cy="1359249"/>
          </a:xfrm>
          <a:prstGeom prst="rect">
            <a:avLst/>
          </a:prstGeom>
          <a:noFill/>
          <a:ln w="12700">
            <a:solidFill>
              <a:srgbClr val="3838CC"/>
            </a:solidFill>
            <a:miter lim="800000"/>
            <a:headEnd/>
            <a:tailEnd/>
          </a:ln>
          <a:extLst>
            <a:ext uri="{909E8E84-426E-40DD-AFC4-6F175D3DCCD1}">
              <a14:hiddenFill xmlns:a14="http://schemas.microsoft.com/office/drawing/2010/main">
                <a:solidFill>
                  <a:srgbClr val="FFFFFF"/>
                </a:solidFill>
              </a14:hiddenFill>
            </a:ext>
          </a:extLst>
        </p:spPr>
      </p:pic>
      <p:sp>
        <p:nvSpPr>
          <p:cNvPr id="1057" name="AutoShape 118">
            <a:extLst>
              <a:ext uri="{FF2B5EF4-FFF2-40B4-BE49-F238E27FC236}">
                <a16:creationId xmlns:a16="http://schemas.microsoft.com/office/drawing/2014/main" id="{364D8034-EBEA-3444-84FD-FB784DAA8DE2}"/>
              </a:ext>
            </a:extLst>
          </p:cNvPr>
          <p:cNvSpPr>
            <a:spLocks noChangeArrowheads="1"/>
          </p:cNvSpPr>
          <p:nvPr/>
        </p:nvSpPr>
        <p:spPr bwMode="auto">
          <a:xfrm>
            <a:off x="1948045" y="2810779"/>
            <a:ext cx="811760" cy="740641"/>
          </a:xfrm>
          <a:prstGeom prst="flowChartConnector">
            <a:avLst/>
          </a:prstGeom>
          <a:solidFill>
            <a:srgbClr val="D71846"/>
          </a:solidFill>
          <a:ln w="9525">
            <a:round/>
            <a:headEnd/>
            <a:tailEnd/>
          </a:ln>
          <a:scene3d>
            <a:camera prst="legacyObliqueBottomLeft"/>
            <a:lightRig rig="legacyFlat3" dir="t"/>
          </a:scene3d>
          <a:sp3d extrusionH="430200" prstMaterial="legacyMatte">
            <a:bevelT w="13500" h="13500" prst="angle"/>
            <a:bevelB w="13500" h="13500" prst="angle"/>
            <a:extrusionClr>
              <a:srgbClr val="D71846"/>
            </a:extrusionClr>
            <a:contourClr>
              <a:srgbClr val="D71846"/>
            </a:contourClr>
          </a:sp3d>
        </p:spPr>
        <p:txBody>
          <a:bodyPr wrap="none" anchor="ctr">
            <a:flatTx/>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750" b="1">
                <a:solidFill>
                  <a:srgbClr val="FFFFFF"/>
                </a:solidFill>
                <a:latin typeface="Comic Sans MS" panose="030F0902030302020204" pitchFamily="66" charset="0"/>
              </a:rPr>
              <a:t>Wound </a:t>
            </a:r>
          </a:p>
          <a:p>
            <a:pPr algn="ctr"/>
            <a:r>
              <a:rPr lang="en-US" altLang="en-US" sz="750" b="1">
                <a:solidFill>
                  <a:srgbClr val="FFFFFF"/>
                </a:solidFill>
                <a:latin typeface="Comic Sans MS" panose="030F0902030302020204" pitchFamily="66" charset="0"/>
              </a:rPr>
              <a:t>Photography</a:t>
            </a:r>
          </a:p>
          <a:p>
            <a:pPr algn="ctr"/>
            <a:r>
              <a:rPr lang="en-US" altLang="en-US" sz="750" b="1">
                <a:solidFill>
                  <a:srgbClr val="FFFFFF"/>
                </a:solidFill>
                <a:latin typeface="Comic Sans MS" panose="030F0902030302020204" pitchFamily="66" charset="0"/>
              </a:rPr>
              <a:t>Competency</a:t>
            </a:r>
          </a:p>
        </p:txBody>
      </p:sp>
      <p:sp>
        <p:nvSpPr>
          <p:cNvPr id="1058" name="AutoShape 119">
            <a:extLst>
              <a:ext uri="{FF2B5EF4-FFF2-40B4-BE49-F238E27FC236}">
                <a16:creationId xmlns:a16="http://schemas.microsoft.com/office/drawing/2014/main" id="{EC9DC43D-ED65-E641-BD89-31E560111699}"/>
              </a:ext>
            </a:extLst>
          </p:cNvPr>
          <p:cNvSpPr>
            <a:spLocks noChangeAspect="1" noChangeArrowheads="1"/>
          </p:cNvSpPr>
          <p:nvPr/>
        </p:nvSpPr>
        <p:spPr bwMode="auto">
          <a:xfrm>
            <a:off x="1254183" y="2156184"/>
            <a:ext cx="542727" cy="343793"/>
          </a:xfrm>
          <a:prstGeom prst="flowChartAlternateProcess">
            <a:avLst/>
          </a:prstGeom>
          <a:solidFill>
            <a:srgbClr val="D71846"/>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D71846"/>
            </a:extrusionClr>
            <a:contourClr>
              <a:srgbClr val="D71846"/>
            </a:contourClr>
          </a:sp3d>
        </p:spPr>
        <p:txBody>
          <a:bodyPr wrap="none" anchor="ctr">
            <a:flatTx/>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563" b="1">
                <a:solidFill>
                  <a:srgbClr val="FFFFFF"/>
                </a:solidFill>
                <a:latin typeface="Comic Sans MS" panose="030F0902030302020204" pitchFamily="66" charset="0"/>
              </a:rPr>
              <a:t>Physical</a:t>
            </a:r>
          </a:p>
          <a:p>
            <a:pPr algn="ctr"/>
            <a:r>
              <a:rPr lang="en-US" altLang="en-US" sz="563" b="1">
                <a:solidFill>
                  <a:srgbClr val="FFFFFF"/>
                </a:solidFill>
                <a:latin typeface="Comic Sans MS" panose="030F0902030302020204" pitchFamily="66" charset="0"/>
              </a:rPr>
              <a:t>Assessment</a:t>
            </a:r>
          </a:p>
        </p:txBody>
      </p:sp>
      <p:sp>
        <p:nvSpPr>
          <p:cNvPr id="1059" name="AutoShape 124">
            <a:extLst>
              <a:ext uri="{FF2B5EF4-FFF2-40B4-BE49-F238E27FC236}">
                <a16:creationId xmlns:a16="http://schemas.microsoft.com/office/drawing/2014/main" id="{1162D729-3511-2144-9F69-C490527CDD66}"/>
              </a:ext>
            </a:extLst>
          </p:cNvPr>
          <p:cNvSpPr>
            <a:spLocks noChangeAspect="1" noChangeArrowheads="1"/>
          </p:cNvSpPr>
          <p:nvPr/>
        </p:nvSpPr>
        <p:spPr bwMode="auto">
          <a:xfrm>
            <a:off x="3317306" y="3020498"/>
            <a:ext cx="542727" cy="342801"/>
          </a:xfrm>
          <a:prstGeom prst="flowChartAlternateProcess">
            <a:avLst/>
          </a:prstGeom>
          <a:solidFill>
            <a:srgbClr val="D71846"/>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D71846"/>
            </a:extrusionClr>
            <a:contourClr>
              <a:srgbClr val="D71846"/>
            </a:contourClr>
          </a:sp3d>
        </p:spPr>
        <p:txBody>
          <a:bodyPr wrap="none" anchor="ctr">
            <a:flatTx/>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563" b="1">
                <a:solidFill>
                  <a:srgbClr val="FFFFFF"/>
                </a:solidFill>
                <a:latin typeface="Comic Sans MS" panose="030F0902030302020204" pitchFamily="66" charset="0"/>
              </a:rPr>
              <a:t>Documentation</a:t>
            </a:r>
          </a:p>
        </p:txBody>
      </p:sp>
      <p:sp>
        <p:nvSpPr>
          <p:cNvPr id="1060" name="AutoShape 125">
            <a:extLst>
              <a:ext uri="{FF2B5EF4-FFF2-40B4-BE49-F238E27FC236}">
                <a16:creationId xmlns:a16="http://schemas.microsoft.com/office/drawing/2014/main" id="{17E32E46-770C-7B47-AC06-146A0F121550}"/>
              </a:ext>
            </a:extLst>
          </p:cNvPr>
          <p:cNvSpPr>
            <a:spLocks noChangeAspect="1" noChangeArrowheads="1"/>
          </p:cNvSpPr>
          <p:nvPr/>
        </p:nvSpPr>
        <p:spPr bwMode="auto">
          <a:xfrm>
            <a:off x="680103" y="3052860"/>
            <a:ext cx="542727" cy="343793"/>
          </a:xfrm>
          <a:prstGeom prst="flowChartAlternateProcess">
            <a:avLst/>
          </a:prstGeom>
          <a:solidFill>
            <a:srgbClr val="D71846"/>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D71846"/>
            </a:extrusionClr>
            <a:contourClr>
              <a:srgbClr val="D71846"/>
            </a:contourClr>
          </a:sp3d>
        </p:spPr>
        <p:txBody>
          <a:bodyPr wrap="none" anchor="ctr">
            <a:flatTx/>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563" b="1">
                <a:solidFill>
                  <a:srgbClr val="FFFFFF"/>
                </a:solidFill>
                <a:latin typeface="Comic Sans MS" panose="030F0902030302020204" pitchFamily="66" charset="0"/>
              </a:rPr>
              <a:t>Infection</a:t>
            </a:r>
          </a:p>
          <a:p>
            <a:pPr algn="ctr"/>
            <a:r>
              <a:rPr lang="en-US" altLang="en-US" sz="563" b="1">
                <a:solidFill>
                  <a:srgbClr val="FFFFFF"/>
                </a:solidFill>
                <a:latin typeface="Comic Sans MS" panose="030F0902030302020204" pitchFamily="66" charset="0"/>
              </a:rPr>
              <a:t>Control</a:t>
            </a:r>
          </a:p>
        </p:txBody>
      </p:sp>
      <p:sp>
        <p:nvSpPr>
          <p:cNvPr id="1061" name="AutoShape 126">
            <a:extLst>
              <a:ext uri="{FF2B5EF4-FFF2-40B4-BE49-F238E27FC236}">
                <a16:creationId xmlns:a16="http://schemas.microsoft.com/office/drawing/2014/main" id="{40B14B30-AB2B-5E46-8A47-F2266BF6B81A}"/>
              </a:ext>
            </a:extLst>
          </p:cNvPr>
          <p:cNvSpPr>
            <a:spLocks noChangeAspect="1" noChangeArrowheads="1"/>
          </p:cNvSpPr>
          <p:nvPr/>
        </p:nvSpPr>
        <p:spPr bwMode="auto">
          <a:xfrm>
            <a:off x="2782111" y="2110378"/>
            <a:ext cx="537270" cy="340817"/>
          </a:xfrm>
          <a:prstGeom prst="flowChartAlternateProcess">
            <a:avLst/>
          </a:prstGeom>
          <a:solidFill>
            <a:srgbClr val="D71846"/>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D71846"/>
            </a:extrusionClr>
            <a:contourClr>
              <a:srgbClr val="D71846"/>
            </a:contourClr>
          </a:sp3d>
        </p:spPr>
        <p:txBody>
          <a:bodyPr wrap="none" anchor="ctr">
            <a:flatTx/>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563" b="1">
              <a:solidFill>
                <a:srgbClr val="FFFFFF"/>
              </a:solidFill>
              <a:latin typeface="Comic Sans MS" panose="030F0902030302020204" pitchFamily="66" charset="0"/>
            </a:endParaRPr>
          </a:p>
          <a:p>
            <a:pPr algn="ctr"/>
            <a:r>
              <a:rPr lang="en-US" altLang="en-US" sz="563" b="1">
                <a:solidFill>
                  <a:srgbClr val="FFFFFF"/>
                </a:solidFill>
                <a:latin typeface="Comic Sans MS" panose="030F0902030302020204" pitchFamily="66" charset="0"/>
              </a:rPr>
              <a:t>Confidentiality</a:t>
            </a:r>
          </a:p>
          <a:p>
            <a:endParaRPr lang="en-US" altLang="en-US" sz="750"/>
          </a:p>
        </p:txBody>
      </p:sp>
      <p:sp>
        <p:nvSpPr>
          <p:cNvPr id="1062" name="AutoShape 127">
            <a:extLst>
              <a:ext uri="{FF2B5EF4-FFF2-40B4-BE49-F238E27FC236}">
                <a16:creationId xmlns:a16="http://schemas.microsoft.com/office/drawing/2014/main" id="{5864F330-9F07-2C42-9F73-C8D5B2893BE8}"/>
              </a:ext>
            </a:extLst>
          </p:cNvPr>
          <p:cNvSpPr>
            <a:spLocks noChangeAspect="1" noChangeArrowheads="1"/>
          </p:cNvSpPr>
          <p:nvPr/>
        </p:nvSpPr>
        <p:spPr bwMode="auto">
          <a:xfrm>
            <a:off x="2414716" y="3941397"/>
            <a:ext cx="542727" cy="343793"/>
          </a:xfrm>
          <a:prstGeom prst="flowChartAlternateProcess">
            <a:avLst/>
          </a:prstGeom>
          <a:solidFill>
            <a:srgbClr val="D71846"/>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D71846"/>
            </a:extrusionClr>
            <a:contourClr>
              <a:srgbClr val="D71846"/>
            </a:contourClr>
          </a:sp3d>
        </p:spPr>
        <p:txBody>
          <a:bodyPr wrap="none" anchor="ctr">
            <a:flatTx/>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563" b="1">
              <a:solidFill>
                <a:srgbClr val="FFFFFF"/>
              </a:solidFill>
              <a:latin typeface="Comic Sans MS" panose="030F0902030302020204" pitchFamily="66" charset="0"/>
            </a:endParaRPr>
          </a:p>
          <a:p>
            <a:endParaRPr lang="en-US" altLang="en-US" sz="563" b="1">
              <a:solidFill>
                <a:srgbClr val="FFFFFF"/>
              </a:solidFill>
              <a:latin typeface="Comic Sans MS" panose="030F0902030302020204" pitchFamily="66" charset="0"/>
            </a:endParaRPr>
          </a:p>
          <a:p>
            <a:pPr algn="ctr"/>
            <a:r>
              <a:rPr lang="en-US" altLang="en-US" sz="563" b="1">
                <a:solidFill>
                  <a:srgbClr val="FFFFFF"/>
                </a:solidFill>
                <a:latin typeface="Comic Sans MS" panose="030F0902030302020204" pitchFamily="66" charset="0"/>
              </a:rPr>
              <a:t>Camera </a:t>
            </a:r>
          </a:p>
          <a:p>
            <a:pPr algn="ctr"/>
            <a:r>
              <a:rPr lang="en-US" altLang="en-US" sz="563" b="1">
                <a:solidFill>
                  <a:srgbClr val="FFFFFF"/>
                </a:solidFill>
                <a:latin typeface="Comic Sans MS" panose="030F0902030302020204" pitchFamily="66" charset="0"/>
              </a:rPr>
              <a:t>Technique</a:t>
            </a:r>
          </a:p>
          <a:p>
            <a:endParaRPr lang="en-US" altLang="en-US" sz="563">
              <a:latin typeface="Comic Sans MS" panose="030F0902030302020204" pitchFamily="66" charset="0"/>
            </a:endParaRPr>
          </a:p>
          <a:p>
            <a:endParaRPr lang="en-US" altLang="en-US" sz="750"/>
          </a:p>
        </p:txBody>
      </p:sp>
      <p:sp>
        <p:nvSpPr>
          <p:cNvPr id="1063" name="AutoShape 144">
            <a:extLst>
              <a:ext uri="{FF2B5EF4-FFF2-40B4-BE49-F238E27FC236}">
                <a16:creationId xmlns:a16="http://schemas.microsoft.com/office/drawing/2014/main" id="{4CE1E90E-D3E8-2B44-AF0A-D77DE8C08DE4}"/>
              </a:ext>
            </a:extLst>
          </p:cNvPr>
          <p:cNvSpPr>
            <a:spLocks noChangeArrowheads="1"/>
          </p:cNvSpPr>
          <p:nvPr/>
        </p:nvSpPr>
        <p:spPr bwMode="auto">
          <a:xfrm rot="13140155">
            <a:off x="2801897" y="2747169"/>
            <a:ext cx="80367" cy="162223"/>
          </a:xfrm>
          <a:prstGeom prst="upArrow">
            <a:avLst>
              <a:gd name="adj1" fmla="val 50000"/>
              <a:gd name="adj2" fmla="val 50463"/>
            </a:avLst>
          </a:prstGeom>
          <a:solidFill>
            <a:srgbClr val="D71846"/>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750"/>
          </a:p>
        </p:txBody>
      </p:sp>
      <p:sp>
        <p:nvSpPr>
          <p:cNvPr id="1064" name="AutoShape 145">
            <a:extLst>
              <a:ext uri="{FF2B5EF4-FFF2-40B4-BE49-F238E27FC236}">
                <a16:creationId xmlns:a16="http://schemas.microsoft.com/office/drawing/2014/main" id="{DAE3A247-354A-084A-92E7-E61040955508}"/>
              </a:ext>
            </a:extLst>
          </p:cNvPr>
          <p:cNvSpPr>
            <a:spLocks noChangeArrowheads="1"/>
          </p:cNvSpPr>
          <p:nvPr/>
        </p:nvSpPr>
        <p:spPr bwMode="auto">
          <a:xfrm rot="19318423">
            <a:off x="2405548" y="3716517"/>
            <a:ext cx="80367" cy="162223"/>
          </a:xfrm>
          <a:prstGeom prst="upArrow">
            <a:avLst>
              <a:gd name="adj1" fmla="val 50000"/>
              <a:gd name="adj2" fmla="val 50463"/>
            </a:avLst>
          </a:prstGeom>
          <a:solidFill>
            <a:srgbClr val="D71846"/>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750"/>
          </a:p>
        </p:txBody>
      </p:sp>
      <p:sp>
        <p:nvSpPr>
          <p:cNvPr id="1065" name="AutoShape 146">
            <a:extLst>
              <a:ext uri="{FF2B5EF4-FFF2-40B4-BE49-F238E27FC236}">
                <a16:creationId xmlns:a16="http://schemas.microsoft.com/office/drawing/2014/main" id="{86478908-1F05-254D-83E4-E77585830CF4}"/>
              </a:ext>
            </a:extLst>
          </p:cNvPr>
          <p:cNvSpPr>
            <a:spLocks noChangeArrowheads="1"/>
          </p:cNvSpPr>
          <p:nvPr/>
        </p:nvSpPr>
        <p:spPr bwMode="auto">
          <a:xfrm rot="5224197">
            <a:off x="1524739" y="3155064"/>
            <a:ext cx="80367" cy="162223"/>
          </a:xfrm>
          <a:prstGeom prst="upArrow">
            <a:avLst>
              <a:gd name="adj1" fmla="val 50000"/>
              <a:gd name="adj2" fmla="val 50463"/>
            </a:avLst>
          </a:prstGeom>
          <a:solidFill>
            <a:srgbClr val="D71846"/>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750"/>
          </a:p>
        </p:txBody>
      </p:sp>
      <p:sp>
        <p:nvSpPr>
          <p:cNvPr id="1066" name="AutoShape 147">
            <a:extLst>
              <a:ext uri="{FF2B5EF4-FFF2-40B4-BE49-F238E27FC236}">
                <a16:creationId xmlns:a16="http://schemas.microsoft.com/office/drawing/2014/main" id="{4C75F8A0-21D3-504D-B69E-FC3257D36BE2}"/>
              </a:ext>
            </a:extLst>
          </p:cNvPr>
          <p:cNvSpPr>
            <a:spLocks noChangeArrowheads="1"/>
          </p:cNvSpPr>
          <p:nvPr/>
        </p:nvSpPr>
        <p:spPr bwMode="auto">
          <a:xfrm rot="16200000">
            <a:off x="2917260" y="3239525"/>
            <a:ext cx="80367" cy="162223"/>
          </a:xfrm>
          <a:prstGeom prst="upArrow">
            <a:avLst>
              <a:gd name="adj1" fmla="val 50000"/>
              <a:gd name="adj2" fmla="val 50463"/>
            </a:avLst>
          </a:prstGeom>
          <a:solidFill>
            <a:srgbClr val="D71846"/>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750"/>
          </a:p>
        </p:txBody>
      </p:sp>
      <p:sp>
        <p:nvSpPr>
          <p:cNvPr id="1067" name="AutoShape 148">
            <a:extLst>
              <a:ext uri="{FF2B5EF4-FFF2-40B4-BE49-F238E27FC236}">
                <a16:creationId xmlns:a16="http://schemas.microsoft.com/office/drawing/2014/main" id="{B49CF7B9-86B2-C540-AEF5-0311B7EDE520}"/>
              </a:ext>
            </a:extLst>
          </p:cNvPr>
          <p:cNvSpPr>
            <a:spLocks noChangeArrowheads="1"/>
          </p:cNvSpPr>
          <p:nvPr/>
        </p:nvSpPr>
        <p:spPr bwMode="auto">
          <a:xfrm rot="7553587" flipH="1">
            <a:off x="1849998" y="2674243"/>
            <a:ext cx="81644" cy="162223"/>
          </a:xfrm>
          <a:prstGeom prst="upArrow">
            <a:avLst>
              <a:gd name="adj1" fmla="val 50000"/>
              <a:gd name="adj2" fmla="val 50463"/>
            </a:avLst>
          </a:prstGeom>
          <a:solidFill>
            <a:srgbClr val="D71846"/>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750"/>
          </a:p>
        </p:txBody>
      </p:sp>
      <p:sp>
        <p:nvSpPr>
          <p:cNvPr id="1074" name="AutoShape 157">
            <a:extLst>
              <a:ext uri="{FF2B5EF4-FFF2-40B4-BE49-F238E27FC236}">
                <a16:creationId xmlns:a16="http://schemas.microsoft.com/office/drawing/2014/main" id="{E9F5A5B0-299F-9343-BB80-614D0331B5CC}"/>
              </a:ext>
            </a:extLst>
          </p:cNvPr>
          <p:cNvSpPr>
            <a:spLocks noChangeAspect="1" noChangeArrowheads="1"/>
          </p:cNvSpPr>
          <p:nvPr/>
        </p:nvSpPr>
        <p:spPr bwMode="auto">
          <a:xfrm>
            <a:off x="1000428" y="3816566"/>
            <a:ext cx="542727" cy="343793"/>
          </a:xfrm>
          <a:prstGeom prst="flowChartAlternateProcess">
            <a:avLst/>
          </a:prstGeom>
          <a:solidFill>
            <a:srgbClr val="D71846"/>
          </a:solidFill>
          <a:ln w="9525">
            <a:miter lim="800000"/>
            <a:headEnd/>
            <a:tailEnd/>
          </a:ln>
          <a:scene3d>
            <a:camera prst="legacyObliqueBottomLeft"/>
            <a:lightRig rig="legacyFlat3" dir="t"/>
          </a:scene3d>
          <a:sp3d extrusionH="430200" prstMaterial="legacyMatte">
            <a:bevelT w="13500" h="13500" prst="angle"/>
            <a:bevelB w="13500" h="13500" prst="angle"/>
            <a:extrusionClr>
              <a:srgbClr val="D71846"/>
            </a:extrusionClr>
            <a:contourClr>
              <a:srgbClr val="D71846"/>
            </a:contourClr>
          </a:sp3d>
        </p:spPr>
        <p:txBody>
          <a:bodyPr wrap="none" anchor="ctr">
            <a:flatTx/>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563" b="1">
                <a:solidFill>
                  <a:srgbClr val="FFFFFF"/>
                </a:solidFill>
                <a:latin typeface="Comic Sans MS" panose="030F0902030302020204" pitchFamily="66" charset="0"/>
              </a:rPr>
              <a:t>Patient</a:t>
            </a:r>
          </a:p>
          <a:p>
            <a:pPr algn="ctr"/>
            <a:r>
              <a:rPr lang="en-US" altLang="en-US" sz="563" b="1">
                <a:solidFill>
                  <a:srgbClr val="FFFFFF"/>
                </a:solidFill>
                <a:latin typeface="Comic Sans MS" panose="030F0902030302020204" pitchFamily="66" charset="0"/>
              </a:rPr>
              <a:t>Consent</a:t>
            </a:r>
          </a:p>
        </p:txBody>
      </p:sp>
      <p:sp>
        <p:nvSpPr>
          <p:cNvPr id="1075" name="AutoShape 158">
            <a:extLst>
              <a:ext uri="{FF2B5EF4-FFF2-40B4-BE49-F238E27FC236}">
                <a16:creationId xmlns:a16="http://schemas.microsoft.com/office/drawing/2014/main" id="{0401A96E-B949-5F41-A8EE-6FE125CD0B2C}"/>
              </a:ext>
            </a:extLst>
          </p:cNvPr>
          <p:cNvSpPr>
            <a:spLocks noChangeArrowheads="1"/>
          </p:cNvSpPr>
          <p:nvPr/>
        </p:nvSpPr>
        <p:spPr bwMode="auto">
          <a:xfrm rot="2650910">
            <a:off x="1747719" y="3695998"/>
            <a:ext cx="80367" cy="162223"/>
          </a:xfrm>
          <a:prstGeom prst="upArrow">
            <a:avLst>
              <a:gd name="adj1" fmla="val 50000"/>
              <a:gd name="adj2" fmla="val 50463"/>
            </a:avLst>
          </a:prstGeom>
          <a:solidFill>
            <a:srgbClr val="D71846"/>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750"/>
          </a:p>
        </p:txBody>
      </p:sp>
      <p:sp>
        <p:nvSpPr>
          <p:cNvPr id="3" name="Title 2">
            <a:extLst>
              <a:ext uri="{FF2B5EF4-FFF2-40B4-BE49-F238E27FC236}">
                <a16:creationId xmlns:a16="http://schemas.microsoft.com/office/drawing/2014/main" id="{1A217B17-9FBA-7446-83EC-E30E77338D6F}"/>
              </a:ext>
            </a:extLst>
          </p:cNvPr>
          <p:cNvSpPr>
            <a:spLocks noGrp="1"/>
          </p:cNvSpPr>
          <p:nvPr>
            <p:ph type="title"/>
          </p:nvPr>
        </p:nvSpPr>
        <p:spPr>
          <a:xfrm>
            <a:off x="544749" y="1250004"/>
            <a:ext cx="8142051" cy="584708"/>
          </a:xfrm>
        </p:spPr>
        <p:txBody>
          <a:bodyPr/>
          <a:lstStyle/>
          <a:p>
            <a:r>
              <a:rPr lang="en-US"/>
              <a:t>A Picture is Worth a 1,000 Words</a:t>
            </a:r>
          </a:p>
        </p:txBody>
      </p:sp>
      <p:sp>
        <p:nvSpPr>
          <p:cNvPr id="2" name="Rectangular Callout 1">
            <a:extLst>
              <a:ext uri="{FF2B5EF4-FFF2-40B4-BE49-F238E27FC236}">
                <a16:creationId xmlns:a16="http://schemas.microsoft.com/office/drawing/2014/main" id="{39FB051E-0453-CD41-918D-CAC5535DBC3B}"/>
              </a:ext>
            </a:extLst>
          </p:cNvPr>
          <p:cNvSpPr/>
          <p:nvPr/>
        </p:nvSpPr>
        <p:spPr>
          <a:xfrm>
            <a:off x="3453589" y="4160359"/>
            <a:ext cx="1380116" cy="858677"/>
          </a:xfrm>
          <a:prstGeom prst="wedgeRectCallout">
            <a:avLst>
              <a:gd name="adj1" fmla="val -53560"/>
              <a:gd name="adj2" fmla="val 10320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Avoid using camera with gloves</a:t>
            </a:r>
          </a:p>
        </p:txBody>
      </p:sp>
    </p:spTree>
    <p:extLst>
      <p:ext uri="{BB962C8B-B14F-4D97-AF65-F5344CB8AC3E}">
        <p14:creationId xmlns:p14="http://schemas.microsoft.com/office/powerpoint/2010/main" val="841566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575478" y="1728849"/>
            <a:ext cx="7772400" cy="3257475"/>
          </a:xfrm>
        </p:spPr>
        <p:txBody>
          <a:bodyPr/>
          <a:lstStyle/>
          <a:p>
            <a:pPr marL="457200" lvl="1"/>
            <a:r>
              <a:rPr lang="en-US">
                <a:latin typeface="Helvetica" panose="020B0604020202020204" pitchFamily="34" charset="0"/>
                <a:cs typeface="Helvetica" panose="020B0604020202020204" pitchFamily="34" charset="0"/>
              </a:rPr>
              <a:t>Questions?</a:t>
            </a:r>
            <a:r>
              <a:rPr lang="en-US" i="1">
                <a:latin typeface="Helvetica" panose="020B0604020202020204" pitchFamily="34" charset="0"/>
                <a:cs typeface="Helvetica" panose="020B0604020202020204" pitchFamily="34" charset="0"/>
              </a:rPr>
              <a:t> </a:t>
            </a:r>
            <a:br>
              <a:rPr lang="en-US" i="1">
                <a:latin typeface="Helvetica" panose="020B0604020202020204" pitchFamily="34" charset="0"/>
                <a:cs typeface="Helvetica" panose="020B0604020202020204" pitchFamily="34" charset="0"/>
              </a:rPr>
            </a:br>
            <a:r>
              <a:rPr lang="en-US" i="1">
                <a:latin typeface="Helvetica" panose="020B0604020202020204" pitchFamily="34" charset="0"/>
                <a:cs typeface="Helvetica" panose="020B0604020202020204" pitchFamily="34" charset="0"/>
              </a:rPr>
              <a:t>Shared Lessons?</a:t>
            </a:r>
            <a:br>
              <a:rPr lang="en-US" i="1">
                <a:latin typeface="Helvetica" panose="020B0604020202020204" pitchFamily="34" charset="0"/>
                <a:cs typeface="Helvetica" panose="020B0604020202020204" pitchFamily="34" charset="0"/>
              </a:rPr>
            </a:br>
            <a:br>
              <a:rPr lang="en-US" i="1">
                <a:latin typeface="Helvetica" panose="020B0604020202020204" pitchFamily="34" charset="0"/>
                <a:cs typeface="Helvetica" panose="020B0604020202020204" pitchFamily="34" charset="0"/>
              </a:rPr>
            </a:br>
            <a:r>
              <a:rPr lang="en-US" sz="3200" i="1">
                <a:latin typeface="Helvetica" panose="020B0604020202020204" pitchFamily="34" charset="0"/>
                <a:cs typeface="Helvetica" panose="020B0604020202020204" pitchFamily="34" charset="0"/>
              </a:rPr>
              <a:t>Want to contribute to or develop any of these Briefs?</a:t>
            </a:r>
            <a:br>
              <a:rPr lang="en-US" sz="3200" i="1">
                <a:latin typeface="Helvetica" panose="020B0604020202020204" pitchFamily="34" charset="0"/>
                <a:cs typeface="Helvetica" panose="020B0604020202020204" pitchFamily="34" charset="0"/>
              </a:rPr>
            </a:br>
            <a:endParaRPr lang="en-US" sz="3200">
              <a:latin typeface="Helvetica" panose="020B0604020202020204" pitchFamily="34" charset="0"/>
              <a:cs typeface="Helvetica" panose="020B0604020202020204" pitchFamily="34" charset="0"/>
            </a:endParaRPr>
          </a:p>
        </p:txBody>
      </p:sp>
      <p:sp>
        <p:nvSpPr>
          <p:cNvPr id="8" name="Subtitle 7"/>
          <p:cNvSpPr>
            <a:spLocks noGrp="1"/>
          </p:cNvSpPr>
          <p:nvPr>
            <p:ph type="subTitle" idx="1"/>
          </p:nvPr>
        </p:nvSpPr>
        <p:spPr>
          <a:xfrm>
            <a:off x="1840013" y="4903155"/>
            <a:ext cx="6400800" cy="1125856"/>
          </a:xfrm>
        </p:spPr>
        <p:txBody>
          <a:bodyPr/>
          <a:lstStyle/>
          <a:p>
            <a:pPr algn="l"/>
            <a:r>
              <a:rPr lang="en-US" sz="2400" i="1">
                <a:latin typeface="Helvetica" panose="020B0604020202020204" pitchFamily="34" charset="0"/>
                <a:cs typeface="Helvetica" panose="020B0604020202020204" pitchFamily="34" charset="0"/>
              </a:rPr>
              <a:t>Email: </a:t>
            </a:r>
          </a:p>
          <a:p>
            <a:pPr algn="l"/>
            <a:r>
              <a:rPr lang="en-US" sz="2400">
                <a:latin typeface="Helvetica" panose="020B0604020202020204" pitchFamily="34" charset="0"/>
                <a:cs typeface="Helvetica" panose="020B0604020202020204" pitchFamily="34" charset="0"/>
                <a:hlinkClick r:id="rId3"/>
              </a:rPr>
              <a:t>NRSDoctoral@umaryland.edu</a:t>
            </a:r>
            <a:endParaRPr lang="en-US" sz="2400">
              <a:latin typeface="Helvetica" panose="020B0604020202020204" pitchFamily="34" charset="0"/>
              <a:cs typeface="Helvetica" panose="020B0604020202020204" pitchFamily="34" charset="0"/>
              <a:hlinkClick r:id="rId4"/>
            </a:endParaRPr>
          </a:p>
        </p:txBody>
      </p:sp>
      <p:sp>
        <p:nvSpPr>
          <p:cNvPr id="5" name="Slide Number Placeholder 4"/>
          <p:cNvSpPr>
            <a:spLocks noGrp="1"/>
          </p:cNvSpPr>
          <p:nvPr>
            <p:ph type="sldNum" sz="quarter" idx="4294967295"/>
          </p:nvPr>
        </p:nvSpPr>
        <p:spPr>
          <a:xfrm>
            <a:off x="7010400" y="6356350"/>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F360B98-5035-4E54-A076-EB906E00DDC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AutoShape 2" descr="https://blackboard.umaryland.edu/bbcswebdav/pid-1072882-dt-content-rid-4110682_1/xid-4110682_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 name="Flowchart: Decision 9"/>
          <p:cNvSpPr/>
          <p:nvPr/>
        </p:nvSpPr>
        <p:spPr>
          <a:xfrm>
            <a:off x="7293935" y="118761"/>
            <a:ext cx="1640455" cy="1610088"/>
          </a:xfrm>
          <a:prstGeom prst="flowChartDecision">
            <a:avLst/>
          </a:prstGeom>
          <a:solidFill>
            <a:srgbClr val="FFCC00"/>
          </a:solidFill>
          <a:ln w="4762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a:ea typeface="+mn-ea"/>
                <a:cs typeface="+mn-cs"/>
              </a:rPr>
              <a:t>QI Brief</a:t>
            </a:r>
          </a:p>
        </p:txBody>
      </p:sp>
    </p:spTree>
    <p:extLst>
      <p:ext uri="{BB962C8B-B14F-4D97-AF65-F5344CB8AC3E}">
        <p14:creationId xmlns:p14="http://schemas.microsoft.com/office/powerpoint/2010/main" val="1623193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7CC54-BDA6-1C4A-89F1-B56AC9145F58}"/>
              </a:ext>
            </a:extLst>
          </p:cNvPr>
          <p:cNvSpPr>
            <a:spLocks noGrp="1"/>
          </p:cNvSpPr>
          <p:nvPr>
            <p:ph type="title"/>
          </p:nvPr>
        </p:nvSpPr>
        <p:spPr>
          <a:xfrm>
            <a:off x="457200" y="1169980"/>
            <a:ext cx="8229600" cy="1143000"/>
          </a:xfrm>
        </p:spPr>
        <p:txBody>
          <a:bodyPr/>
          <a:lstStyle/>
          <a:p>
            <a:r>
              <a:rPr lang="en-US"/>
              <a:t>Learning Objectives</a:t>
            </a:r>
          </a:p>
        </p:txBody>
      </p:sp>
      <p:sp>
        <p:nvSpPr>
          <p:cNvPr id="3" name="Content Placeholder 2">
            <a:extLst>
              <a:ext uri="{FF2B5EF4-FFF2-40B4-BE49-F238E27FC236}">
                <a16:creationId xmlns:a16="http://schemas.microsoft.com/office/drawing/2014/main" id="{117C2AA7-FAAE-FB40-B71E-5A30898E686B}"/>
              </a:ext>
            </a:extLst>
          </p:cNvPr>
          <p:cNvSpPr>
            <a:spLocks noGrp="1"/>
          </p:cNvSpPr>
          <p:nvPr>
            <p:ph idx="1"/>
          </p:nvPr>
        </p:nvSpPr>
        <p:spPr>
          <a:xfrm>
            <a:off x="457200" y="2420471"/>
            <a:ext cx="8229600" cy="3705692"/>
          </a:xfrm>
        </p:spPr>
        <p:txBody>
          <a:bodyPr/>
          <a:lstStyle/>
          <a:p>
            <a:r>
              <a:rPr lang="en-US"/>
              <a:t>Identify major content for a poster</a:t>
            </a:r>
          </a:p>
          <a:p>
            <a:r>
              <a:rPr lang="en-US"/>
              <a:t>Demonstrate how to design a poster</a:t>
            </a:r>
          </a:p>
          <a:p>
            <a:r>
              <a:rPr lang="en-US">
                <a:cs typeface="Calibri"/>
              </a:rPr>
              <a:t>Recognize the best use of visuals in a poster</a:t>
            </a:r>
          </a:p>
          <a:p>
            <a:endParaRPr lang="en-US">
              <a:cs typeface="Calibri"/>
            </a:endParaRPr>
          </a:p>
        </p:txBody>
      </p:sp>
    </p:spTree>
    <p:extLst>
      <p:ext uri="{BB962C8B-B14F-4D97-AF65-F5344CB8AC3E}">
        <p14:creationId xmlns:p14="http://schemas.microsoft.com/office/powerpoint/2010/main" val="1789560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5A1C1B3F-EC53-714D-9944-7E0363C3BFF3}"/>
              </a:ext>
            </a:extLst>
          </p:cNvPr>
          <p:cNvSpPr>
            <a:spLocks noGrp="1"/>
          </p:cNvSpPr>
          <p:nvPr>
            <p:ph type="title"/>
          </p:nvPr>
        </p:nvSpPr>
        <p:spPr>
          <a:xfrm>
            <a:off x="457200" y="1196788"/>
            <a:ext cx="8229600" cy="1143000"/>
          </a:xfrm>
        </p:spPr>
        <p:txBody>
          <a:bodyPr>
            <a:normAutofit/>
          </a:bodyPr>
          <a:lstStyle/>
          <a:p>
            <a:pPr eaLnBrk="1" hangingPunct="1"/>
            <a:r>
              <a:rPr lang="en-US" altLang="en-US"/>
              <a:t>Effective Posters</a:t>
            </a:r>
          </a:p>
        </p:txBody>
      </p:sp>
      <p:sp>
        <p:nvSpPr>
          <p:cNvPr id="10243" name="Content Placeholder 2">
            <a:extLst>
              <a:ext uri="{FF2B5EF4-FFF2-40B4-BE49-F238E27FC236}">
                <a16:creationId xmlns:a16="http://schemas.microsoft.com/office/drawing/2014/main" id="{90E0E9FC-F96B-5A49-8FCE-932CA3CE6601}"/>
              </a:ext>
            </a:extLst>
          </p:cNvPr>
          <p:cNvSpPr>
            <a:spLocks noGrp="1"/>
          </p:cNvSpPr>
          <p:nvPr>
            <p:ph idx="1"/>
          </p:nvPr>
        </p:nvSpPr>
        <p:spPr>
          <a:xfrm>
            <a:off x="457200" y="2339788"/>
            <a:ext cx="8229600" cy="3786375"/>
          </a:xfrm>
        </p:spPr>
        <p:txBody>
          <a:bodyPr/>
          <a:lstStyle/>
          <a:p>
            <a:r>
              <a:rPr lang="en-US"/>
              <a:t>Offer a visual abstract of your study or project </a:t>
            </a:r>
          </a:p>
          <a:p>
            <a:pPr eaLnBrk="1" hangingPunct="1"/>
            <a:r>
              <a:rPr lang="en-US" altLang="en-US"/>
              <a:t>Attract and hold audience’s attention</a:t>
            </a:r>
          </a:p>
          <a:p>
            <a:pPr eaLnBrk="1" hangingPunct="1"/>
            <a:r>
              <a:rPr lang="en-US" altLang="en-US"/>
              <a:t>Present concise &amp; organized information</a:t>
            </a:r>
          </a:p>
          <a:p>
            <a:pPr eaLnBrk="1" hangingPunct="1"/>
            <a:r>
              <a:rPr lang="en-US" altLang="en-US"/>
              <a:t>Stand alone if/when you are not there</a:t>
            </a:r>
          </a:p>
          <a:p>
            <a:pPr eaLnBrk="1" hangingPunct="1"/>
            <a:endParaRPr lang="en-US" altLang="en-US"/>
          </a:p>
        </p:txBody>
      </p:sp>
      <p:sp>
        <p:nvSpPr>
          <p:cNvPr id="7" name="Slide Number Placeholder 6">
            <a:extLst>
              <a:ext uri="{FF2B5EF4-FFF2-40B4-BE49-F238E27FC236}">
                <a16:creationId xmlns:a16="http://schemas.microsoft.com/office/drawing/2014/main" id="{EFE51F71-AF12-CE46-B88B-762A96DA8592}"/>
              </a:ext>
            </a:extLst>
          </p:cNvPr>
          <p:cNvSpPr>
            <a:spLocks noGrp="1"/>
          </p:cNvSpPr>
          <p:nvPr>
            <p:ph type="sldNum" sz="quarter" idx="4294967295"/>
          </p:nvPr>
        </p:nvSpPr>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algn="ctr" eaLnBrk="0" fontAlgn="base" hangingPunct="0">
              <a:spcBef>
                <a:spcPct val="0"/>
              </a:spcBef>
              <a:spcAft>
                <a:spcPct val="0"/>
              </a:spcAft>
              <a:defRPr>
                <a:solidFill>
                  <a:schemeClr val="tx1"/>
                </a:solidFill>
                <a:latin typeface="Arial" panose="020B0604020202020204" pitchFamily="34" charset="0"/>
              </a:defRPr>
            </a:lvl6pPr>
            <a:lvl7pPr marL="2228850" indent="-171450" algn="ctr" eaLnBrk="0" fontAlgn="base" hangingPunct="0">
              <a:spcBef>
                <a:spcPct val="0"/>
              </a:spcBef>
              <a:spcAft>
                <a:spcPct val="0"/>
              </a:spcAft>
              <a:defRPr>
                <a:solidFill>
                  <a:schemeClr val="tx1"/>
                </a:solidFill>
                <a:latin typeface="Arial" panose="020B0604020202020204" pitchFamily="34" charset="0"/>
              </a:defRPr>
            </a:lvl7pPr>
            <a:lvl8pPr marL="2571750" indent="-171450" algn="ctr" eaLnBrk="0" fontAlgn="base" hangingPunct="0">
              <a:spcBef>
                <a:spcPct val="0"/>
              </a:spcBef>
              <a:spcAft>
                <a:spcPct val="0"/>
              </a:spcAft>
              <a:defRPr>
                <a:solidFill>
                  <a:schemeClr val="tx1"/>
                </a:solidFill>
                <a:latin typeface="Arial" panose="020B0604020202020204" pitchFamily="34" charset="0"/>
              </a:defRPr>
            </a:lvl8pPr>
            <a:lvl9pPr marL="2914650" indent="-17145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B7DEDEF-09CA-564E-85D9-72D2A8063346}" type="slidenum">
              <a:rPr lang="en-US" altLang="en-US">
                <a:solidFill>
                  <a:srgbClr val="D1EAEE"/>
                </a:solidFill>
              </a:rPr>
              <a:pPr eaLnBrk="1" hangingPunct="1"/>
              <a:t>3</a:t>
            </a:fld>
            <a:endParaRPr lang="en-US" altLang="en-US">
              <a:solidFill>
                <a:srgbClr val="D1EAEE"/>
              </a:solidFill>
            </a:endParaRPr>
          </a:p>
        </p:txBody>
      </p:sp>
    </p:spTree>
    <p:custDataLst>
      <p:tags r:id="rId1"/>
    </p:custDataLst>
    <p:extLst>
      <p:ext uri="{BB962C8B-B14F-4D97-AF65-F5344CB8AC3E}">
        <p14:creationId xmlns:p14="http://schemas.microsoft.com/office/powerpoint/2010/main" val="1798982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6">
            <a:extLst>
              <a:ext uri="{FF2B5EF4-FFF2-40B4-BE49-F238E27FC236}">
                <a16:creationId xmlns:a16="http://schemas.microsoft.com/office/drawing/2014/main" id="{F8B90AF7-6CCF-4A45-85CF-5E4E2F5D28A4}"/>
              </a:ext>
            </a:extLst>
          </p:cNvPr>
          <p:cNvSpPr>
            <a:spLocks noGrp="1"/>
          </p:cNvSpPr>
          <p:nvPr>
            <p:ph type="title"/>
          </p:nvPr>
        </p:nvSpPr>
        <p:spPr>
          <a:xfrm>
            <a:off x="702470" y="1012825"/>
            <a:ext cx="7886700" cy="1325563"/>
          </a:xfrm>
        </p:spPr>
        <p:txBody>
          <a:bodyPr/>
          <a:lstStyle/>
          <a:p>
            <a:pPr eaLnBrk="1" hangingPunct="1"/>
            <a:r>
              <a:rPr lang="en-US" altLang="en-US"/>
              <a:t>Professional Posters</a:t>
            </a:r>
          </a:p>
        </p:txBody>
      </p:sp>
      <p:sp>
        <p:nvSpPr>
          <p:cNvPr id="9219" name="Text Placeholder 7">
            <a:extLst>
              <a:ext uri="{FF2B5EF4-FFF2-40B4-BE49-F238E27FC236}">
                <a16:creationId xmlns:a16="http://schemas.microsoft.com/office/drawing/2014/main" id="{27F3F962-B818-B041-8CD2-9CDEC886BF12}"/>
              </a:ext>
            </a:extLst>
          </p:cNvPr>
          <p:cNvSpPr>
            <a:spLocks noGrp="1"/>
          </p:cNvSpPr>
          <p:nvPr>
            <p:ph type="body" idx="1"/>
          </p:nvPr>
        </p:nvSpPr>
        <p:spPr/>
        <p:txBody>
          <a:bodyPr/>
          <a:lstStyle/>
          <a:p>
            <a:pPr eaLnBrk="1" hangingPunct="1"/>
            <a:r>
              <a:rPr lang="en-US" altLang="en-US"/>
              <a:t>Advantages</a:t>
            </a:r>
          </a:p>
        </p:txBody>
      </p:sp>
      <p:sp>
        <p:nvSpPr>
          <p:cNvPr id="9221" name="Content Placeholder 8">
            <a:extLst>
              <a:ext uri="{FF2B5EF4-FFF2-40B4-BE49-F238E27FC236}">
                <a16:creationId xmlns:a16="http://schemas.microsoft.com/office/drawing/2014/main" id="{27070620-CAFD-8046-ADFE-B58B539AC575}"/>
              </a:ext>
            </a:extLst>
          </p:cNvPr>
          <p:cNvSpPr>
            <a:spLocks noGrp="1"/>
          </p:cNvSpPr>
          <p:nvPr>
            <p:ph sz="half" idx="2"/>
          </p:nvPr>
        </p:nvSpPr>
        <p:spPr/>
        <p:txBody>
          <a:bodyPr>
            <a:normAutofit/>
          </a:bodyPr>
          <a:lstStyle/>
          <a:p>
            <a:r>
              <a:rPr lang="en-US" altLang="en-US" dirty="0"/>
              <a:t>Visual imagery</a:t>
            </a:r>
          </a:p>
          <a:p>
            <a:r>
              <a:rPr lang="en-US" altLang="en-US" dirty="0"/>
              <a:t>Larger audience</a:t>
            </a:r>
          </a:p>
          <a:p>
            <a:r>
              <a:rPr lang="en-US" altLang="en-US" dirty="0"/>
              <a:t>Efficiency</a:t>
            </a:r>
          </a:p>
          <a:p>
            <a:r>
              <a:rPr lang="en-US" altLang="en-US" dirty="0"/>
              <a:t>Cost  </a:t>
            </a:r>
          </a:p>
          <a:p>
            <a:r>
              <a:rPr lang="en-US" altLang="en-US" dirty="0"/>
              <a:t>Less intimidating </a:t>
            </a:r>
          </a:p>
          <a:p>
            <a:pPr eaLnBrk="1" hangingPunct="1"/>
            <a:r>
              <a:rPr lang="en-US" altLang="en-US" dirty="0"/>
              <a:t>Networking </a:t>
            </a:r>
          </a:p>
          <a:p>
            <a:pPr eaLnBrk="1" hangingPunct="1"/>
            <a:endParaRPr lang="en-US" altLang="en-US" dirty="0"/>
          </a:p>
        </p:txBody>
      </p:sp>
      <p:sp>
        <p:nvSpPr>
          <p:cNvPr id="9220" name="Text Placeholder 9">
            <a:extLst>
              <a:ext uri="{FF2B5EF4-FFF2-40B4-BE49-F238E27FC236}">
                <a16:creationId xmlns:a16="http://schemas.microsoft.com/office/drawing/2014/main" id="{1964F2D9-E601-2E47-8992-EF6DA2E44982}"/>
              </a:ext>
            </a:extLst>
          </p:cNvPr>
          <p:cNvSpPr>
            <a:spLocks noGrp="1"/>
          </p:cNvSpPr>
          <p:nvPr>
            <p:ph type="body" sz="quarter" idx="3"/>
          </p:nvPr>
        </p:nvSpPr>
        <p:spPr/>
        <p:txBody>
          <a:bodyPr/>
          <a:lstStyle/>
          <a:p>
            <a:pPr eaLnBrk="1" hangingPunct="1"/>
            <a:r>
              <a:rPr lang="en-US" altLang="en-US"/>
              <a:t>Disadvantages</a:t>
            </a:r>
          </a:p>
        </p:txBody>
      </p:sp>
      <p:sp>
        <p:nvSpPr>
          <p:cNvPr id="9222" name="Content Placeholder 10">
            <a:extLst>
              <a:ext uri="{FF2B5EF4-FFF2-40B4-BE49-F238E27FC236}">
                <a16:creationId xmlns:a16="http://schemas.microsoft.com/office/drawing/2014/main" id="{B9350B8E-5DF9-5647-BD12-3C035335DFBC}"/>
              </a:ext>
            </a:extLst>
          </p:cNvPr>
          <p:cNvSpPr>
            <a:spLocks noGrp="1"/>
          </p:cNvSpPr>
          <p:nvPr>
            <p:ph sz="quarter" idx="4"/>
          </p:nvPr>
        </p:nvSpPr>
        <p:spPr/>
        <p:txBody>
          <a:bodyPr>
            <a:normAutofit/>
          </a:bodyPr>
          <a:lstStyle/>
          <a:p>
            <a:pPr eaLnBrk="1" hangingPunct="1"/>
            <a:r>
              <a:rPr lang="en-US" altLang="en-US"/>
              <a:t>Passive in nature</a:t>
            </a:r>
          </a:p>
          <a:p>
            <a:pPr eaLnBrk="1" hangingPunct="1"/>
            <a:r>
              <a:rPr lang="en-US" altLang="en-US"/>
              <a:t>Reliance on visual appeal </a:t>
            </a:r>
          </a:p>
          <a:p>
            <a:pPr eaLnBrk="1" hangingPunct="1"/>
            <a:r>
              <a:rPr lang="en-US" altLang="en-US"/>
              <a:t>Succinct format</a:t>
            </a:r>
          </a:p>
          <a:p>
            <a:pPr eaLnBrk="1" hangingPunct="1"/>
            <a:r>
              <a:rPr lang="en-US" altLang="en-US"/>
              <a:t>Less weight on C.V.</a:t>
            </a:r>
          </a:p>
          <a:p>
            <a:pPr eaLnBrk="1" hangingPunct="1"/>
            <a:endParaRPr lang="en-US" altLang="en-US"/>
          </a:p>
          <a:p>
            <a:pPr eaLnBrk="1" hangingPunct="1"/>
            <a:endParaRPr lang="en-US" altLang="en-US"/>
          </a:p>
        </p:txBody>
      </p:sp>
      <p:sp>
        <p:nvSpPr>
          <p:cNvPr id="11" name="Slide Number Placeholder 10">
            <a:extLst>
              <a:ext uri="{FF2B5EF4-FFF2-40B4-BE49-F238E27FC236}">
                <a16:creationId xmlns:a16="http://schemas.microsoft.com/office/drawing/2014/main" id="{8452A605-7A0E-D643-85DF-2BC8F769C75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algn="ctr" eaLnBrk="0" fontAlgn="base" hangingPunct="0">
              <a:spcBef>
                <a:spcPct val="0"/>
              </a:spcBef>
              <a:spcAft>
                <a:spcPct val="0"/>
              </a:spcAft>
              <a:defRPr>
                <a:solidFill>
                  <a:schemeClr val="tx1"/>
                </a:solidFill>
                <a:latin typeface="Arial" panose="020B0604020202020204" pitchFamily="34" charset="0"/>
              </a:defRPr>
            </a:lvl6pPr>
            <a:lvl7pPr marL="2228850" indent="-171450" algn="ctr" eaLnBrk="0" fontAlgn="base" hangingPunct="0">
              <a:spcBef>
                <a:spcPct val="0"/>
              </a:spcBef>
              <a:spcAft>
                <a:spcPct val="0"/>
              </a:spcAft>
              <a:defRPr>
                <a:solidFill>
                  <a:schemeClr val="tx1"/>
                </a:solidFill>
                <a:latin typeface="Arial" panose="020B0604020202020204" pitchFamily="34" charset="0"/>
              </a:defRPr>
            </a:lvl7pPr>
            <a:lvl8pPr marL="2571750" indent="-171450" algn="ctr" eaLnBrk="0" fontAlgn="base" hangingPunct="0">
              <a:spcBef>
                <a:spcPct val="0"/>
              </a:spcBef>
              <a:spcAft>
                <a:spcPct val="0"/>
              </a:spcAft>
              <a:defRPr>
                <a:solidFill>
                  <a:schemeClr val="tx1"/>
                </a:solidFill>
                <a:latin typeface="Arial" panose="020B0604020202020204" pitchFamily="34" charset="0"/>
              </a:defRPr>
            </a:lvl8pPr>
            <a:lvl9pPr marL="2914650" indent="-17145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4801AC9-6274-AD4E-9E4A-1AB75FE7BFE0}" type="slidenum">
              <a:rPr lang="en-US" altLang="en-US">
                <a:solidFill>
                  <a:srgbClr val="D1EAEE"/>
                </a:solidFill>
              </a:rPr>
              <a:pPr eaLnBrk="1" hangingPunct="1"/>
              <a:t>4</a:t>
            </a:fld>
            <a:endParaRPr lang="en-US" altLang="en-US">
              <a:solidFill>
                <a:srgbClr val="D1EAEE"/>
              </a:solidFill>
            </a:endParaRPr>
          </a:p>
        </p:txBody>
      </p:sp>
      <p:pic>
        <p:nvPicPr>
          <p:cNvPr id="3" name="Picture 2">
            <a:extLst>
              <a:ext uri="{FF2B5EF4-FFF2-40B4-BE49-F238E27FC236}">
                <a16:creationId xmlns:a16="http://schemas.microsoft.com/office/drawing/2014/main" id="{4979E18F-33E3-F04B-ACBA-F416E6D51896}"/>
              </a:ext>
            </a:extLst>
          </p:cNvPr>
          <p:cNvPicPr>
            <a:picLocks noChangeAspect="1"/>
          </p:cNvPicPr>
          <p:nvPr/>
        </p:nvPicPr>
        <p:blipFill>
          <a:blip r:embed="rId4"/>
          <a:stretch>
            <a:fillRect/>
          </a:stretch>
        </p:blipFill>
        <p:spPr>
          <a:xfrm rot="21445552">
            <a:off x="6586538" y="744146"/>
            <a:ext cx="2133600" cy="1388932"/>
          </a:xfrm>
          <a:prstGeom prst="rect">
            <a:avLst/>
          </a:prstGeom>
        </p:spPr>
      </p:pic>
    </p:spTree>
    <p:custDataLst>
      <p:tags r:id="rId1"/>
    </p:custDataLst>
    <p:extLst>
      <p:ext uri="{BB962C8B-B14F-4D97-AF65-F5344CB8AC3E}">
        <p14:creationId xmlns:p14="http://schemas.microsoft.com/office/powerpoint/2010/main" val="560459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6242A136-4FF0-9444-AA00-A1ECDC6ED2BD}"/>
              </a:ext>
            </a:extLst>
          </p:cNvPr>
          <p:cNvSpPr>
            <a:spLocks noGrp="1"/>
          </p:cNvSpPr>
          <p:nvPr>
            <p:ph type="title"/>
          </p:nvPr>
        </p:nvSpPr>
        <p:spPr>
          <a:xfrm>
            <a:off x="457200" y="1055861"/>
            <a:ext cx="8229600" cy="1143000"/>
          </a:xfrm>
        </p:spPr>
        <p:txBody>
          <a:bodyPr>
            <a:normAutofit/>
          </a:bodyPr>
          <a:lstStyle/>
          <a:p>
            <a:r>
              <a:rPr lang="en-US" altLang="en-US"/>
              <a:t>What are the presentation guidelines? </a:t>
            </a:r>
          </a:p>
        </p:txBody>
      </p:sp>
      <p:sp>
        <p:nvSpPr>
          <p:cNvPr id="11267" name="Content Placeholder 2">
            <a:extLst>
              <a:ext uri="{FF2B5EF4-FFF2-40B4-BE49-F238E27FC236}">
                <a16:creationId xmlns:a16="http://schemas.microsoft.com/office/drawing/2014/main" id="{1A534343-F24C-964E-968D-255B18003B48}"/>
              </a:ext>
            </a:extLst>
          </p:cNvPr>
          <p:cNvSpPr>
            <a:spLocks noGrp="1"/>
          </p:cNvSpPr>
          <p:nvPr>
            <p:ph idx="1"/>
          </p:nvPr>
        </p:nvSpPr>
        <p:spPr>
          <a:xfrm>
            <a:off x="628650" y="2077588"/>
            <a:ext cx="7886700" cy="3263504"/>
          </a:xfrm>
        </p:spPr>
        <p:txBody>
          <a:bodyPr/>
          <a:lstStyle/>
          <a:p>
            <a:pPr>
              <a:lnSpc>
                <a:spcPct val="150000"/>
              </a:lnSpc>
            </a:pPr>
            <a:r>
              <a:rPr lang="en-US" altLang="en-US"/>
              <a:t>Display environment</a:t>
            </a:r>
            <a:endParaRPr lang="en-US" altLang="en-US">
              <a:solidFill>
                <a:srgbClr val="75B5B1"/>
              </a:solidFill>
            </a:endParaRPr>
          </a:p>
          <a:p>
            <a:pPr>
              <a:lnSpc>
                <a:spcPct val="150000"/>
              </a:lnSpc>
            </a:pPr>
            <a:r>
              <a:rPr lang="en-US" altLang="en-US"/>
              <a:t>Poster size and orientation</a:t>
            </a:r>
          </a:p>
          <a:p>
            <a:pPr>
              <a:lnSpc>
                <a:spcPct val="150000"/>
              </a:lnSpc>
            </a:pPr>
            <a:r>
              <a:rPr lang="en-US" altLang="en-US"/>
              <a:t>Day, time and length of poster session </a:t>
            </a:r>
            <a:endParaRPr lang="en-US" altLang="en-US">
              <a:solidFill>
                <a:srgbClr val="CCECFF"/>
              </a:solidFill>
            </a:endParaRPr>
          </a:p>
          <a:p>
            <a:pPr>
              <a:lnSpc>
                <a:spcPct val="150000"/>
              </a:lnSpc>
            </a:pPr>
            <a:r>
              <a:rPr lang="en-US" altLang="en-US"/>
              <a:t>Need for author to stay with poster </a:t>
            </a:r>
            <a:endParaRPr lang="en-US" altLang="en-US">
              <a:solidFill>
                <a:srgbClr val="75B5B1"/>
              </a:solidFill>
            </a:endParaRPr>
          </a:p>
          <a:p>
            <a:pPr>
              <a:buFont typeface="Wingdings 2" pitchFamily="2" charset="2"/>
              <a:buNone/>
            </a:pPr>
            <a:endParaRPr lang="en-US" altLang="en-US"/>
          </a:p>
        </p:txBody>
      </p:sp>
      <p:sp>
        <p:nvSpPr>
          <p:cNvPr id="7" name="Slide Number Placeholder 6">
            <a:extLst>
              <a:ext uri="{FF2B5EF4-FFF2-40B4-BE49-F238E27FC236}">
                <a16:creationId xmlns:a16="http://schemas.microsoft.com/office/drawing/2014/main" id="{1743DFFF-1A57-1141-B973-6DACA3F4938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algn="ctr" eaLnBrk="0" fontAlgn="base" hangingPunct="0">
              <a:spcBef>
                <a:spcPct val="0"/>
              </a:spcBef>
              <a:spcAft>
                <a:spcPct val="0"/>
              </a:spcAft>
              <a:defRPr>
                <a:solidFill>
                  <a:schemeClr val="tx1"/>
                </a:solidFill>
                <a:latin typeface="Arial" panose="020B0604020202020204" pitchFamily="34" charset="0"/>
              </a:defRPr>
            </a:lvl6pPr>
            <a:lvl7pPr marL="2228850" indent="-171450" algn="ctr" eaLnBrk="0" fontAlgn="base" hangingPunct="0">
              <a:spcBef>
                <a:spcPct val="0"/>
              </a:spcBef>
              <a:spcAft>
                <a:spcPct val="0"/>
              </a:spcAft>
              <a:defRPr>
                <a:solidFill>
                  <a:schemeClr val="tx1"/>
                </a:solidFill>
                <a:latin typeface="Arial" panose="020B0604020202020204" pitchFamily="34" charset="0"/>
              </a:defRPr>
            </a:lvl7pPr>
            <a:lvl8pPr marL="2571750" indent="-171450" algn="ctr" eaLnBrk="0" fontAlgn="base" hangingPunct="0">
              <a:spcBef>
                <a:spcPct val="0"/>
              </a:spcBef>
              <a:spcAft>
                <a:spcPct val="0"/>
              </a:spcAft>
              <a:defRPr>
                <a:solidFill>
                  <a:schemeClr val="tx1"/>
                </a:solidFill>
                <a:latin typeface="Arial" panose="020B0604020202020204" pitchFamily="34" charset="0"/>
              </a:defRPr>
            </a:lvl8pPr>
            <a:lvl9pPr marL="2914650" indent="-17145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D752FC7-117E-DC43-9BB0-464CF6856824}" type="slidenum">
              <a:rPr lang="en-US" altLang="en-US">
                <a:solidFill>
                  <a:srgbClr val="D1EAEE"/>
                </a:solidFill>
              </a:rPr>
              <a:pPr eaLnBrk="1" hangingPunct="1"/>
              <a:t>5</a:t>
            </a:fld>
            <a:endParaRPr lang="en-US" altLang="en-US">
              <a:solidFill>
                <a:srgbClr val="D1EAEE"/>
              </a:solidFill>
            </a:endParaRPr>
          </a:p>
        </p:txBody>
      </p:sp>
      <p:sp>
        <p:nvSpPr>
          <p:cNvPr id="5" name="Frame 4">
            <a:extLst>
              <a:ext uri="{FF2B5EF4-FFF2-40B4-BE49-F238E27FC236}">
                <a16:creationId xmlns:a16="http://schemas.microsoft.com/office/drawing/2014/main" id="{A30DA12B-DC8F-F341-8C97-3BD88134CE54}"/>
              </a:ext>
            </a:extLst>
          </p:cNvPr>
          <p:cNvSpPr/>
          <p:nvPr/>
        </p:nvSpPr>
        <p:spPr>
          <a:xfrm>
            <a:off x="1099121" y="5087176"/>
            <a:ext cx="2057400" cy="13716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a:extLst>
              <a:ext uri="{FF2B5EF4-FFF2-40B4-BE49-F238E27FC236}">
                <a16:creationId xmlns:a16="http://schemas.microsoft.com/office/drawing/2014/main" id="{B54E425B-81A8-414B-BB87-3DD094954AF3}"/>
              </a:ext>
            </a:extLst>
          </p:cNvPr>
          <p:cNvSpPr/>
          <p:nvPr/>
        </p:nvSpPr>
        <p:spPr>
          <a:xfrm>
            <a:off x="6800850" y="2460932"/>
            <a:ext cx="1371600" cy="20574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4B72B87D-B4EF-9149-8291-3C229AB900B2}"/>
              </a:ext>
            </a:extLst>
          </p:cNvPr>
          <p:cNvSpPr txBox="1"/>
          <p:nvPr/>
        </p:nvSpPr>
        <p:spPr>
          <a:xfrm>
            <a:off x="3496208" y="5388088"/>
            <a:ext cx="1128834" cy="323165"/>
          </a:xfrm>
          <a:prstGeom prst="rect">
            <a:avLst/>
          </a:prstGeom>
          <a:noFill/>
        </p:spPr>
        <p:txBody>
          <a:bodyPr wrap="none" rtlCol="0">
            <a:spAutoFit/>
          </a:bodyPr>
          <a:lstStyle/>
          <a:p>
            <a:pPr algn="ctr"/>
            <a:r>
              <a:rPr lang="en-US" sz="1500"/>
              <a:t>Landscape</a:t>
            </a:r>
          </a:p>
        </p:txBody>
      </p:sp>
      <p:sp>
        <p:nvSpPr>
          <p:cNvPr id="9" name="TextBox 8">
            <a:extLst>
              <a:ext uri="{FF2B5EF4-FFF2-40B4-BE49-F238E27FC236}">
                <a16:creationId xmlns:a16="http://schemas.microsoft.com/office/drawing/2014/main" id="{34B9B782-45F1-6A4D-B52B-1AB9ECE951E2}"/>
              </a:ext>
            </a:extLst>
          </p:cNvPr>
          <p:cNvSpPr txBox="1"/>
          <p:nvPr/>
        </p:nvSpPr>
        <p:spPr>
          <a:xfrm>
            <a:off x="6800494" y="4659139"/>
            <a:ext cx="1371600" cy="323165"/>
          </a:xfrm>
          <a:prstGeom prst="rect">
            <a:avLst/>
          </a:prstGeom>
          <a:noFill/>
        </p:spPr>
        <p:txBody>
          <a:bodyPr wrap="square" rtlCol="0">
            <a:spAutoFit/>
          </a:bodyPr>
          <a:lstStyle/>
          <a:p>
            <a:pPr algn="ctr"/>
            <a:r>
              <a:rPr lang="en-US" sz="1500"/>
              <a:t>Portrait</a:t>
            </a:r>
          </a:p>
        </p:txBody>
      </p:sp>
    </p:spTree>
    <p:custDataLst>
      <p:tags r:id="rId1"/>
    </p:custDataLst>
    <p:extLst>
      <p:ext uri="{BB962C8B-B14F-4D97-AF65-F5344CB8AC3E}">
        <p14:creationId xmlns:p14="http://schemas.microsoft.com/office/powerpoint/2010/main" val="3539363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D4CA7-7C32-5240-B4D3-3EFFEE9CC70B}"/>
              </a:ext>
            </a:extLst>
          </p:cNvPr>
          <p:cNvSpPr>
            <a:spLocks noGrp="1"/>
          </p:cNvSpPr>
          <p:nvPr>
            <p:ph type="title"/>
          </p:nvPr>
        </p:nvSpPr>
        <p:spPr>
          <a:xfrm>
            <a:off x="500974" y="892195"/>
            <a:ext cx="8142051" cy="1143000"/>
          </a:xfrm>
        </p:spPr>
        <p:txBody>
          <a:bodyPr/>
          <a:lstStyle/>
          <a:p>
            <a:r>
              <a:rPr lang="en-US"/>
              <a:t>Printing</a:t>
            </a:r>
          </a:p>
        </p:txBody>
      </p:sp>
      <p:sp>
        <p:nvSpPr>
          <p:cNvPr id="3" name="Content Placeholder 2">
            <a:extLst>
              <a:ext uri="{FF2B5EF4-FFF2-40B4-BE49-F238E27FC236}">
                <a16:creationId xmlns:a16="http://schemas.microsoft.com/office/drawing/2014/main" id="{FAD63A4F-8CC3-F94A-9BCC-C7A3014A1A6C}"/>
              </a:ext>
            </a:extLst>
          </p:cNvPr>
          <p:cNvSpPr>
            <a:spLocks noGrp="1"/>
          </p:cNvSpPr>
          <p:nvPr>
            <p:ph sz="half" idx="1"/>
          </p:nvPr>
        </p:nvSpPr>
        <p:spPr/>
        <p:txBody>
          <a:bodyPr/>
          <a:lstStyle/>
          <a:p>
            <a:r>
              <a:rPr lang="en-US"/>
              <a:t>Decide online or local</a:t>
            </a:r>
          </a:p>
          <a:p>
            <a:r>
              <a:rPr lang="en-US"/>
              <a:t>Check for availability of:</a:t>
            </a:r>
          </a:p>
          <a:p>
            <a:pPr lvl="1"/>
            <a:r>
              <a:rPr lang="en-US"/>
              <a:t>Sizes</a:t>
            </a:r>
          </a:p>
          <a:p>
            <a:pPr lvl="1"/>
            <a:r>
              <a:rPr lang="en-US"/>
              <a:t>Colors</a:t>
            </a:r>
          </a:p>
          <a:p>
            <a:pPr lvl="1"/>
            <a:r>
              <a:rPr lang="en-US"/>
              <a:t>Paper – matte or glossy</a:t>
            </a:r>
          </a:p>
          <a:p>
            <a:pPr lvl="1"/>
            <a:r>
              <a:rPr lang="en-US"/>
              <a:t>Lightweight canvas</a:t>
            </a:r>
          </a:p>
          <a:p>
            <a:r>
              <a:rPr lang="en-US"/>
              <a:t>Consider cost </a:t>
            </a:r>
          </a:p>
          <a:p>
            <a:r>
              <a:rPr lang="en-US"/>
              <a:t>Check the turn-around time</a:t>
            </a:r>
          </a:p>
        </p:txBody>
      </p:sp>
      <p:sp>
        <p:nvSpPr>
          <p:cNvPr id="5" name="Content Placeholder 4">
            <a:extLst>
              <a:ext uri="{FF2B5EF4-FFF2-40B4-BE49-F238E27FC236}">
                <a16:creationId xmlns:a16="http://schemas.microsoft.com/office/drawing/2014/main" id="{A06B50DA-D3E3-F249-8E9F-F73A41BEEFEF}"/>
              </a:ext>
            </a:extLst>
          </p:cNvPr>
          <p:cNvSpPr>
            <a:spLocks noGrp="1"/>
          </p:cNvSpPr>
          <p:nvPr>
            <p:ph sz="half" idx="2"/>
          </p:nvPr>
        </p:nvSpPr>
        <p:spPr/>
        <p:txBody>
          <a:bodyPr/>
          <a:lstStyle/>
          <a:p>
            <a:r>
              <a:rPr lang="en-US"/>
              <a:t>HS/HSL prints posters:</a:t>
            </a:r>
          </a:p>
          <a:p>
            <a:pPr lvl="1"/>
            <a:r>
              <a:rPr lang="en-US"/>
              <a:t>2 business day turn</a:t>
            </a:r>
          </a:p>
          <a:p>
            <a:pPr lvl="1"/>
            <a:r>
              <a:rPr lang="en-US"/>
              <a:t>Up to 42 x 60”</a:t>
            </a:r>
          </a:p>
          <a:p>
            <a:pPr lvl="1"/>
            <a:r>
              <a:rPr lang="en-US"/>
              <a:t>$50-60</a:t>
            </a:r>
          </a:p>
          <a:p>
            <a:pPr lvl="1"/>
            <a:r>
              <a:rPr lang="en-US"/>
              <a:t>Glossy paper or matte canvas</a:t>
            </a:r>
          </a:p>
          <a:p>
            <a:pPr lvl="1"/>
            <a:r>
              <a:rPr lang="en-US"/>
              <a:t>Submit as a pdf</a:t>
            </a:r>
          </a:p>
          <a:p>
            <a:pPr lvl="1"/>
            <a:endParaRPr lang="en-US"/>
          </a:p>
        </p:txBody>
      </p:sp>
    </p:spTree>
    <p:extLst>
      <p:ext uri="{BB962C8B-B14F-4D97-AF65-F5344CB8AC3E}">
        <p14:creationId xmlns:p14="http://schemas.microsoft.com/office/powerpoint/2010/main" val="1976607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E0DC5D0E-0207-9448-B5EB-8CAEB4967765}"/>
              </a:ext>
            </a:extLst>
          </p:cNvPr>
          <p:cNvSpPr>
            <a:spLocks noGrp="1"/>
          </p:cNvSpPr>
          <p:nvPr>
            <p:ph type="title"/>
          </p:nvPr>
        </p:nvSpPr>
        <p:spPr/>
        <p:txBody>
          <a:bodyPr/>
          <a:lstStyle/>
          <a:p>
            <a:r>
              <a:rPr lang="en-US" altLang="en-US"/>
              <a:t>UMSON Poster Templates</a:t>
            </a:r>
          </a:p>
        </p:txBody>
      </p:sp>
      <p:pic>
        <p:nvPicPr>
          <p:cNvPr id="10" name="Content Placeholder 4">
            <a:extLst>
              <a:ext uri="{FF2B5EF4-FFF2-40B4-BE49-F238E27FC236}">
                <a16:creationId xmlns:a16="http://schemas.microsoft.com/office/drawing/2014/main" id="{95A4AE0F-713D-1443-A86D-BD9B938C34EF}"/>
              </a:ext>
            </a:extLst>
          </p:cNvPr>
          <p:cNvPicPr>
            <a:picLocks noGrp="1" noChangeAspect="1"/>
          </p:cNvPicPr>
          <p:nvPr>
            <p:ph idx="1"/>
          </p:nvPr>
        </p:nvPicPr>
        <p:blipFill>
          <a:blip r:embed="rId4"/>
          <a:stretch>
            <a:fillRect/>
          </a:stretch>
        </p:blipFill>
        <p:spPr>
          <a:xfrm>
            <a:off x="5529991" y="1886626"/>
            <a:ext cx="2839211" cy="2131364"/>
          </a:xfrm>
          <a:ln>
            <a:solidFill>
              <a:schemeClr val="tx1"/>
            </a:solidFill>
          </a:ln>
        </p:spPr>
      </p:pic>
      <p:sp>
        <p:nvSpPr>
          <p:cNvPr id="11" name="Slide Number Placeholder 10">
            <a:extLst>
              <a:ext uri="{FF2B5EF4-FFF2-40B4-BE49-F238E27FC236}">
                <a16:creationId xmlns:a16="http://schemas.microsoft.com/office/drawing/2014/main" id="{96ACA5B1-FE38-E14D-A602-DF99A855DEA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algn="ctr" eaLnBrk="0" fontAlgn="base" hangingPunct="0">
              <a:spcBef>
                <a:spcPct val="0"/>
              </a:spcBef>
              <a:spcAft>
                <a:spcPct val="0"/>
              </a:spcAft>
              <a:defRPr>
                <a:solidFill>
                  <a:schemeClr val="tx1"/>
                </a:solidFill>
                <a:latin typeface="Arial" panose="020B0604020202020204" pitchFamily="34" charset="0"/>
              </a:defRPr>
            </a:lvl6pPr>
            <a:lvl7pPr marL="2228850" indent="-171450" algn="ctr" eaLnBrk="0" fontAlgn="base" hangingPunct="0">
              <a:spcBef>
                <a:spcPct val="0"/>
              </a:spcBef>
              <a:spcAft>
                <a:spcPct val="0"/>
              </a:spcAft>
              <a:defRPr>
                <a:solidFill>
                  <a:schemeClr val="tx1"/>
                </a:solidFill>
                <a:latin typeface="Arial" panose="020B0604020202020204" pitchFamily="34" charset="0"/>
              </a:defRPr>
            </a:lvl7pPr>
            <a:lvl8pPr marL="2571750" indent="-171450" algn="ctr" eaLnBrk="0" fontAlgn="base" hangingPunct="0">
              <a:spcBef>
                <a:spcPct val="0"/>
              </a:spcBef>
              <a:spcAft>
                <a:spcPct val="0"/>
              </a:spcAft>
              <a:defRPr>
                <a:solidFill>
                  <a:schemeClr val="tx1"/>
                </a:solidFill>
                <a:latin typeface="Arial" panose="020B0604020202020204" pitchFamily="34" charset="0"/>
              </a:defRPr>
            </a:lvl8pPr>
            <a:lvl9pPr marL="2914650" indent="-17145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0D1371-D9D5-594A-B7A5-C65C47ECF313}" type="slidenum">
              <a:rPr lang="en-US" altLang="en-US">
                <a:solidFill>
                  <a:srgbClr val="D1EAEE"/>
                </a:solidFill>
              </a:rPr>
              <a:pPr eaLnBrk="1" hangingPunct="1"/>
              <a:t>7</a:t>
            </a:fld>
            <a:endParaRPr lang="en-US" altLang="en-US">
              <a:solidFill>
                <a:srgbClr val="D1EAEE"/>
              </a:solidFill>
            </a:endParaRPr>
          </a:p>
        </p:txBody>
      </p:sp>
      <p:sp>
        <p:nvSpPr>
          <p:cNvPr id="12292" name="TextBox 20">
            <a:extLst>
              <a:ext uri="{FF2B5EF4-FFF2-40B4-BE49-F238E27FC236}">
                <a16:creationId xmlns:a16="http://schemas.microsoft.com/office/drawing/2014/main" id="{257403AF-AB03-4645-8980-0418D2D88486}"/>
              </a:ext>
            </a:extLst>
          </p:cNvPr>
          <p:cNvSpPr txBox="1">
            <a:spLocks noChangeArrowheads="1"/>
          </p:cNvSpPr>
          <p:nvPr/>
        </p:nvSpPr>
        <p:spPr bwMode="auto">
          <a:xfrm>
            <a:off x="5600700" y="475297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5" name="Picture 4">
            <a:extLst>
              <a:ext uri="{FF2B5EF4-FFF2-40B4-BE49-F238E27FC236}">
                <a16:creationId xmlns:a16="http://schemas.microsoft.com/office/drawing/2014/main" id="{85080F4F-5E9E-FA42-9D75-FA8C71E5217E}"/>
              </a:ext>
            </a:extLst>
          </p:cNvPr>
          <p:cNvPicPr>
            <a:picLocks noChangeAspect="1"/>
          </p:cNvPicPr>
          <p:nvPr/>
        </p:nvPicPr>
        <p:blipFill>
          <a:blip r:embed="rId5"/>
          <a:stretch>
            <a:fillRect/>
          </a:stretch>
        </p:blipFill>
        <p:spPr>
          <a:xfrm>
            <a:off x="774798" y="2363321"/>
            <a:ext cx="2841812" cy="2131359"/>
          </a:xfrm>
          <a:prstGeom prst="rect">
            <a:avLst/>
          </a:prstGeom>
          <a:ln>
            <a:solidFill>
              <a:schemeClr val="tx1"/>
            </a:solidFill>
          </a:ln>
        </p:spPr>
      </p:pic>
      <p:pic>
        <p:nvPicPr>
          <p:cNvPr id="9" name="Picture 8">
            <a:extLst>
              <a:ext uri="{FF2B5EF4-FFF2-40B4-BE49-F238E27FC236}">
                <a16:creationId xmlns:a16="http://schemas.microsoft.com/office/drawing/2014/main" id="{4E295CDB-E5CB-F14C-B2BF-AC99D6AFA93D}"/>
              </a:ext>
            </a:extLst>
          </p:cNvPr>
          <p:cNvPicPr>
            <a:picLocks noChangeAspect="1"/>
          </p:cNvPicPr>
          <p:nvPr/>
        </p:nvPicPr>
        <p:blipFill>
          <a:blip r:embed="rId6"/>
          <a:stretch>
            <a:fillRect/>
          </a:stretch>
        </p:blipFill>
        <p:spPr>
          <a:xfrm>
            <a:off x="4104357" y="4331317"/>
            <a:ext cx="2846070" cy="2134553"/>
          </a:xfrm>
          <a:prstGeom prst="rect">
            <a:avLst/>
          </a:prstGeom>
          <a:ln>
            <a:solidFill>
              <a:schemeClr val="tx1"/>
            </a:solidFill>
          </a:ln>
        </p:spPr>
      </p:pic>
    </p:spTree>
    <p:custDataLst>
      <p:tags r:id="rId1"/>
    </p:custDataLst>
    <p:extLst>
      <p:ext uri="{BB962C8B-B14F-4D97-AF65-F5344CB8AC3E}">
        <p14:creationId xmlns:p14="http://schemas.microsoft.com/office/powerpoint/2010/main" val="1043376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2EAF55-C1A3-7642-B372-204953FF1E42}"/>
              </a:ext>
            </a:extLst>
          </p:cNvPr>
          <p:cNvSpPr>
            <a:spLocks noGrp="1"/>
          </p:cNvSpPr>
          <p:nvPr>
            <p:ph type="ctrTitle"/>
          </p:nvPr>
        </p:nvSpPr>
        <p:spPr>
          <a:xfrm>
            <a:off x="1143000" y="1638300"/>
            <a:ext cx="6858000" cy="1790700"/>
          </a:xfrm>
        </p:spPr>
        <p:txBody>
          <a:bodyPr>
            <a:normAutofit/>
          </a:bodyPr>
          <a:lstStyle/>
          <a:p>
            <a:pPr algn="l"/>
            <a:r>
              <a:rPr lang="en-US" b="1" i="1"/>
              <a:t>Poster title</a:t>
            </a:r>
            <a:r>
              <a:rPr lang="en-US" i="1"/>
              <a:t> is one of the most important elements of your poster presentation</a:t>
            </a:r>
          </a:p>
        </p:txBody>
      </p:sp>
      <p:pic>
        <p:nvPicPr>
          <p:cNvPr id="5" name="Picture 4">
            <a:extLst>
              <a:ext uri="{FF2B5EF4-FFF2-40B4-BE49-F238E27FC236}">
                <a16:creationId xmlns:a16="http://schemas.microsoft.com/office/drawing/2014/main" id="{879D7060-DB82-BB40-8E0C-2B6371D6E177}"/>
              </a:ext>
            </a:extLst>
          </p:cNvPr>
          <p:cNvPicPr>
            <a:picLocks noChangeAspect="1"/>
          </p:cNvPicPr>
          <p:nvPr/>
        </p:nvPicPr>
        <p:blipFill rotWithShape="1">
          <a:blip r:embed="rId3"/>
          <a:srcRect t="-1" b="82980"/>
          <a:stretch/>
        </p:blipFill>
        <p:spPr>
          <a:xfrm>
            <a:off x="463733" y="3752412"/>
            <a:ext cx="8216534" cy="1048872"/>
          </a:xfrm>
          <a:prstGeom prst="rect">
            <a:avLst/>
          </a:prstGeom>
        </p:spPr>
      </p:pic>
    </p:spTree>
    <p:extLst>
      <p:ext uri="{BB962C8B-B14F-4D97-AF65-F5344CB8AC3E}">
        <p14:creationId xmlns:p14="http://schemas.microsoft.com/office/powerpoint/2010/main" val="487353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A25DA-BBFA-2C4E-A3A0-814AD9E11D70}"/>
              </a:ext>
            </a:extLst>
          </p:cNvPr>
          <p:cNvSpPr>
            <a:spLocks noGrp="1"/>
          </p:cNvSpPr>
          <p:nvPr>
            <p:ph type="title"/>
          </p:nvPr>
        </p:nvSpPr>
        <p:spPr>
          <a:xfrm>
            <a:off x="525294" y="971034"/>
            <a:ext cx="8142051" cy="1143000"/>
          </a:xfrm>
        </p:spPr>
        <p:txBody>
          <a:bodyPr/>
          <a:lstStyle/>
          <a:p>
            <a:r>
              <a:rPr lang="en-US"/>
              <a:t>Poster Layout</a:t>
            </a:r>
          </a:p>
        </p:txBody>
      </p:sp>
      <p:graphicFrame>
        <p:nvGraphicFramePr>
          <p:cNvPr id="3" name="Table 2">
            <a:extLst>
              <a:ext uri="{FF2B5EF4-FFF2-40B4-BE49-F238E27FC236}">
                <a16:creationId xmlns:a16="http://schemas.microsoft.com/office/drawing/2014/main" id="{92EC9122-F1F2-2242-8C8F-9DD9B1B46F01}"/>
              </a:ext>
            </a:extLst>
          </p:cNvPr>
          <p:cNvGraphicFramePr>
            <a:graphicFrameLocks noGrp="1"/>
          </p:cNvGraphicFramePr>
          <p:nvPr>
            <p:extLst>
              <p:ext uri="{D42A27DB-BD31-4B8C-83A1-F6EECF244321}">
                <p14:modId xmlns:p14="http://schemas.microsoft.com/office/powerpoint/2010/main" val="1970951617"/>
              </p:ext>
            </p:extLst>
          </p:nvPr>
        </p:nvGraphicFramePr>
        <p:xfrm>
          <a:off x="727678" y="1913567"/>
          <a:ext cx="8156643" cy="4491990"/>
        </p:xfrm>
        <a:graphic>
          <a:graphicData uri="http://schemas.openxmlformats.org/drawingml/2006/table">
            <a:tbl>
              <a:tblPr firstRow="1" bandRow="1">
                <a:tableStyleId>{5C22544A-7EE6-4342-B048-85BDC9FD1C3A}</a:tableStyleId>
              </a:tblPr>
              <a:tblGrid>
                <a:gridCol w="1922532">
                  <a:extLst>
                    <a:ext uri="{9D8B030D-6E8A-4147-A177-3AD203B41FA5}">
                      <a16:colId xmlns:a16="http://schemas.microsoft.com/office/drawing/2014/main" val="2279908213"/>
                    </a:ext>
                  </a:extLst>
                </a:gridCol>
                <a:gridCol w="6234111">
                  <a:extLst>
                    <a:ext uri="{9D8B030D-6E8A-4147-A177-3AD203B41FA5}">
                      <a16:colId xmlns:a16="http://schemas.microsoft.com/office/drawing/2014/main" val="4225193502"/>
                    </a:ext>
                  </a:extLst>
                </a:gridCol>
              </a:tblGrid>
              <a:tr h="274320">
                <a:tc>
                  <a:txBody>
                    <a:bodyPr/>
                    <a:lstStyle/>
                    <a:p>
                      <a:r>
                        <a:rPr lang="en-US" sz="1600">
                          <a:latin typeface="+mn-lt"/>
                        </a:rPr>
                        <a:t>Headings</a:t>
                      </a:r>
                    </a:p>
                  </a:txBody>
                  <a:tcPr marL="68580" marR="68580" marT="34290" marB="34290"/>
                </a:tc>
                <a:tc>
                  <a:txBody>
                    <a:bodyPr/>
                    <a:lstStyle/>
                    <a:p>
                      <a:r>
                        <a:rPr lang="en-US" sz="1600">
                          <a:latin typeface="+mn-lt"/>
                        </a:rPr>
                        <a:t>Description</a:t>
                      </a:r>
                    </a:p>
                  </a:txBody>
                  <a:tcPr marL="68580" marR="68580" marT="34290" marB="34290"/>
                </a:tc>
                <a:extLst>
                  <a:ext uri="{0D108BD9-81ED-4DB2-BD59-A6C34878D82A}">
                    <a16:rowId xmlns:a16="http://schemas.microsoft.com/office/drawing/2014/main" val="3371934698"/>
                  </a:ext>
                </a:extLst>
              </a:tr>
              <a:tr h="52264">
                <a:tc>
                  <a:txBody>
                    <a:bodyPr/>
                    <a:lstStyle/>
                    <a:p>
                      <a:pPr marL="0" marR="0">
                        <a:spcBef>
                          <a:spcPts val="0"/>
                        </a:spcBef>
                        <a:spcAft>
                          <a:spcPts val="0"/>
                        </a:spcAft>
                      </a:pPr>
                      <a:r>
                        <a:rPr lang="en-US" sz="1600" b="1">
                          <a:effectLst/>
                          <a:latin typeface="+mn-lt"/>
                          <a:ea typeface="Calibri" panose="020F0502020204030204" pitchFamily="34" charset="0"/>
                          <a:cs typeface="Times New Roman" panose="02020603050405020304" pitchFamily="18" charset="0"/>
                        </a:rPr>
                        <a:t>Background</a:t>
                      </a:r>
                    </a:p>
                  </a:txBody>
                  <a:tcPr marL="51435" marR="51435"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kern="1200">
                          <a:solidFill>
                            <a:schemeClr val="dk1"/>
                          </a:solidFill>
                          <a:effectLst/>
                          <a:latin typeface="+mn-lt"/>
                          <a:ea typeface="+mn-ea"/>
                          <a:cs typeface="+mn-cs"/>
                        </a:rPr>
                        <a:t>Provide a description of the problem and demonstrates its significance.</a:t>
                      </a:r>
                      <a:endParaRPr lang="en-US" sz="160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134467111"/>
                  </a:ext>
                </a:extLst>
              </a:tr>
              <a:tr h="446179">
                <a:tc>
                  <a:txBody>
                    <a:bodyPr/>
                    <a:lstStyle/>
                    <a:p>
                      <a:pPr marL="0" marR="0">
                        <a:spcBef>
                          <a:spcPts val="0"/>
                        </a:spcBef>
                        <a:spcAft>
                          <a:spcPts val="0"/>
                        </a:spcAft>
                      </a:pPr>
                      <a:r>
                        <a:rPr lang="en-US" sz="1600" b="1">
                          <a:effectLst/>
                          <a:latin typeface="+mn-lt"/>
                          <a:ea typeface="Calibri" panose="020F0502020204030204" pitchFamily="34" charset="0"/>
                          <a:cs typeface="Times New Roman" panose="02020603050405020304" pitchFamily="18" charset="0"/>
                        </a:rPr>
                        <a:t>Aim or Objectives</a:t>
                      </a:r>
                    </a:p>
                  </a:txBody>
                  <a:tcPr marL="51435" marR="51435" marT="0" marB="0"/>
                </a:tc>
                <a:tc>
                  <a:txBody>
                    <a:bodyPr/>
                    <a:lstStyle/>
                    <a:p>
                      <a:pPr marL="0" marR="0">
                        <a:spcBef>
                          <a:spcPts val="0"/>
                        </a:spcBef>
                        <a:spcAft>
                          <a:spcPts val="0"/>
                        </a:spcAft>
                      </a:pPr>
                      <a:r>
                        <a:rPr lang="en-US" sz="1600" b="0" i="0" kern="1200">
                          <a:solidFill>
                            <a:schemeClr val="dk1"/>
                          </a:solidFill>
                          <a:effectLst/>
                          <a:latin typeface="+mn-lt"/>
                          <a:ea typeface="+mn-ea"/>
                          <a:cs typeface="+mn-cs"/>
                        </a:rPr>
                        <a:t>State the purpose of the project and anticipated short and long-term goals.</a:t>
                      </a:r>
                      <a:endParaRPr lang="en-US" sz="160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491012825"/>
                  </a:ext>
                </a:extLst>
              </a:tr>
              <a:tr h="411480">
                <a:tc>
                  <a:txBody>
                    <a:bodyPr/>
                    <a:lstStyle/>
                    <a:p>
                      <a:pPr marL="0" marR="0">
                        <a:spcBef>
                          <a:spcPts val="0"/>
                        </a:spcBef>
                        <a:spcAft>
                          <a:spcPts val="0"/>
                        </a:spcAft>
                      </a:pPr>
                      <a:r>
                        <a:rPr lang="en-US" sz="1600" b="1">
                          <a:effectLst/>
                          <a:latin typeface="+mn-lt"/>
                          <a:ea typeface="Calibri" panose="020F0502020204030204" pitchFamily="34" charset="0"/>
                          <a:cs typeface="Times New Roman" panose="02020603050405020304" pitchFamily="18" charset="0"/>
                        </a:rPr>
                        <a:t>Implementation Strategies</a:t>
                      </a:r>
                    </a:p>
                  </a:txBody>
                  <a:tcPr marL="51435" marR="51435" marT="0" marB="0"/>
                </a:tc>
                <a:tc>
                  <a:txBody>
                    <a:bodyPr/>
                    <a:lstStyle/>
                    <a:p>
                      <a:pPr marL="0" marR="0">
                        <a:spcBef>
                          <a:spcPts val="0"/>
                        </a:spcBef>
                        <a:spcAft>
                          <a:spcPts val="0"/>
                        </a:spcAft>
                      </a:pPr>
                      <a:r>
                        <a:rPr lang="en-US" sz="1600" b="0" i="0" kern="1200">
                          <a:solidFill>
                            <a:schemeClr val="dk1"/>
                          </a:solidFill>
                          <a:effectLst/>
                          <a:latin typeface="+mn-lt"/>
                          <a:ea typeface="+mn-ea"/>
                          <a:cs typeface="+mn-cs"/>
                        </a:rPr>
                        <a:t>Include basic parameters including target sample, setting, duration of implementation,  and key interventions.</a:t>
                      </a:r>
                      <a:endParaRPr lang="en-US" sz="160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197570727"/>
                  </a:ext>
                </a:extLst>
              </a:tr>
              <a:tr h="411480">
                <a:tc>
                  <a:txBody>
                    <a:bodyPr/>
                    <a:lstStyle/>
                    <a:p>
                      <a:pPr marL="0" marR="0">
                        <a:spcBef>
                          <a:spcPts val="0"/>
                        </a:spcBef>
                        <a:spcAft>
                          <a:spcPts val="0"/>
                        </a:spcAft>
                      </a:pPr>
                      <a:r>
                        <a:rPr lang="en-US" sz="1600" b="1">
                          <a:effectLst/>
                          <a:latin typeface="+mn-lt"/>
                          <a:ea typeface="Calibri" panose="020F0502020204030204" pitchFamily="34" charset="0"/>
                          <a:cs typeface="Times New Roman" panose="02020603050405020304" pitchFamily="18" charset="0"/>
                        </a:rPr>
                        <a:t>Results</a:t>
                      </a:r>
                    </a:p>
                  </a:txBody>
                  <a:tcPr marL="51435" marR="51435"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kern="1200">
                          <a:solidFill>
                            <a:schemeClr val="dk1"/>
                          </a:solidFill>
                          <a:effectLst/>
                          <a:latin typeface="+mn-lt"/>
                          <a:ea typeface="+mn-ea"/>
                          <a:cs typeface="+mn-cs"/>
                        </a:rPr>
                        <a:t>Include summary data (means, standard deviations, etc.) in clearly labeled tables, graphs and figures.  </a:t>
                      </a:r>
                    </a:p>
                  </a:txBody>
                  <a:tcPr marL="51435" marR="51435" marT="0" marB="0"/>
                </a:tc>
                <a:extLst>
                  <a:ext uri="{0D108BD9-81ED-4DB2-BD59-A6C34878D82A}">
                    <a16:rowId xmlns:a16="http://schemas.microsoft.com/office/drawing/2014/main" val="2303121713"/>
                  </a:ext>
                </a:extLst>
              </a:tr>
              <a:tr h="411480">
                <a:tc>
                  <a:txBody>
                    <a:bodyPr/>
                    <a:lstStyle/>
                    <a:p>
                      <a:pPr marL="0" marR="0">
                        <a:spcBef>
                          <a:spcPts val="0"/>
                        </a:spcBef>
                        <a:spcAft>
                          <a:spcPts val="0"/>
                        </a:spcAft>
                      </a:pPr>
                      <a:r>
                        <a:rPr lang="en-US" sz="1600" b="1">
                          <a:effectLst/>
                          <a:latin typeface="+mn-lt"/>
                          <a:ea typeface="Calibri" panose="020F0502020204030204" pitchFamily="34" charset="0"/>
                          <a:cs typeface="Times New Roman" panose="02020603050405020304" pitchFamily="18" charset="0"/>
                        </a:rPr>
                        <a:t>Discussion with Limitations</a:t>
                      </a:r>
                    </a:p>
                  </a:txBody>
                  <a:tcPr marL="51435" marR="51435" marT="0" marB="0"/>
                </a:tc>
                <a:tc>
                  <a:txBody>
                    <a:bodyPr/>
                    <a:lstStyle/>
                    <a:p>
                      <a:pPr marL="0" marR="0">
                        <a:spcBef>
                          <a:spcPts val="0"/>
                        </a:spcBef>
                        <a:spcAft>
                          <a:spcPts val="0"/>
                        </a:spcAft>
                      </a:pPr>
                      <a:r>
                        <a:rPr lang="en-US" sz="1600">
                          <a:effectLst/>
                          <a:latin typeface="+mn-lt"/>
                          <a:ea typeface="Calibri" panose="020F0502020204030204" pitchFamily="34" charset="0"/>
                          <a:cs typeface="Times New Roman" panose="02020603050405020304" pitchFamily="18" charset="0"/>
                        </a:rPr>
                        <a:t>De</a:t>
                      </a:r>
                      <a:r>
                        <a:rPr lang="en-US" sz="1600" b="0" i="0" kern="1200">
                          <a:solidFill>
                            <a:schemeClr val="dk1"/>
                          </a:solidFill>
                          <a:effectLst/>
                          <a:latin typeface="+mn-lt"/>
                          <a:ea typeface="+mn-ea"/>
                          <a:cs typeface="+mn-cs"/>
                        </a:rPr>
                        <a:t>rive directly from the results presented and what was proposed in the aims and objectives. Acknowledge limitations  and barriers to practice change. </a:t>
                      </a:r>
                      <a:endParaRPr lang="en-US" sz="160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2062710133"/>
                  </a:ext>
                </a:extLst>
              </a:tr>
              <a:tr h="617220">
                <a:tc>
                  <a:txBody>
                    <a:bodyPr/>
                    <a:lstStyle/>
                    <a:p>
                      <a:pPr marL="0" marR="0">
                        <a:spcBef>
                          <a:spcPts val="0"/>
                        </a:spcBef>
                        <a:spcAft>
                          <a:spcPts val="0"/>
                        </a:spcAft>
                      </a:pPr>
                      <a:r>
                        <a:rPr lang="en-US" sz="1600" b="1">
                          <a:effectLst/>
                          <a:latin typeface="+mn-lt"/>
                          <a:ea typeface="Calibri" panose="020F0502020204030204" pitchFamily="34" charset="0"/>
                          <a:cs typeface="Times New Roman" panose="02020603050405020304" pitchFamily="18" charset="0"/>
                        </a:rPr>
                        <a:t>Conclusions</a:t>
                      </a:r>
                    </a:p>
                  </a:txBody>
                  <a:tcPr marL="51435" marR="51435" marT="0" marB="0"/>
                </a:tc>
                <a:tc>
                  <a:txBody>
                    <a:bodyPr/>
                    <a:lstStyle/>
                    <a:p>
                      <a:pPr marL="0" marR="0">
                        <a:spcBef>
                          <a:spcPts val="0"/>
                        </a:spcBef>
                        <a:spcAft>
                          <a:spcPts val="0"/>
                        </a:spcAft>
                      </a:pPr>
                      <a:r>
                        <a:rPr lang="en-US" sz="1600">
                          <a:latin typeface="+mn-lt"/>
                        </a:rPr>
                        <a:t>Summarize clearly and concisely major findings (i.e., what do the results tell you about the ”big picture”?). Suggest key improvements as well as potential for sustainability and </a:t>
                      </a:r>
                      <a:r>
                        <a:rPr lang="en-US" sz="1600" b="0" i="0" kern="1200">
                          <a:solidFill>
                            <a:schemeClr val="dk1"/>
                          </a:solidFill>
                          <a:effectLst/>
                          <a:latin typeface="+mn-lt"/>
                          <a:ea typeface="+mn-ea"/>
                          <a:cs typeface="+mn-cs"/>
                        </a:rPr>
                        <a:t>as well as potential for project expansion should also be considered.</a:t>
                      </a:r>
                      <a:endParaRPr lang="en-US" sz="160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703038577"/>
                  </a:ext>
                </a:extLst>
              </a:tr>
              <a:tr h="278130">
                <a:tc>
                  <a:txBody>
                    <a:bodyPr/>
                    <a:lstStyle/>
                    <a:p>
                      <a:pPr marL="0" marR="0">
                        <a:spcBef>
                          <a:spcPts val="0"/>
                        </a:spcBef>
                        <a:spcAft>
                          <a:spcPts val="0"/>
                        </a:spcAft>
                      </a:pPr>
                      <a:r>
                        <a:rPr lang="en-US" sz="1600" b="1">
                          <a:effectLst/>
                          <a:latin typeface="+mn-lt"/>
                          <a:ea typeface="Calibri" panose="020F0502020204030204" pitchFamily="34" charset="0"/>
                          <a:cs typeface="Times New Roman" panose="02020603050405020304" pitchFamily="18" charset="0"/>
                        </a:rPr>
                        <a:t>Selected References </a:t>
                      </a:r>
                    </a:p>
                  </a:txBody>
                  <a:tcPr marL="51435" marR="51435" marT="0" marB="0"/>
                </a:tc>
                <a:tc>
                  <a:txBody>
                    <a:bodyPr/>
                    <a:lstStyle/>
                    <a:p>
                      <a:pPr marL="0" marR="0">
                        <a:spcBef>
                          <a:spcPts val="0"/>
                        </a:spcBef>
                        <a:spcAft>
                          <a:spcPts val="0"/>
                        </a:spcAft>
                      </a:pPr>
                      <a:r>
                        <a:rPr lang="en-US" sz="1600" b="0" i="0" kern="1200">
                          <a:solidFill>
                            <a:schemeClr val="dk1"/>
                          </a:solidFill>
                          <a:effectLst/>
                          <a:latin typeface="+mn-lt"/>
                          <a:ea typeface="+mn-ea"/>
                          <a:cs typeface="+mn-cs"/>
                        </a:rPr>
                        <a:t>Cite key references integral to your project. </a:t>
                      </a:r>
                      <a:endParaRPr lang="en-US" sz="1600">
                        <a:effectLst/>
                        <a:latin typeface="+mn-lt"/>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31057596"/>
                  </a:ext>
                </a:extLst>
              </a:tr>
              <a:tr h="278130">
                <a:tc>
                  <a:txBody>
                    <a:bodyPr/>
                    <a:lstStyle/>
                    <a:p>
                      <a:pPr marL="0" marR="0">
                        <a:spcBef>
                          <a:spcPts val="0"/>
                        </a:spcBef>
                        <a:spcAft>
                          <a:spcPts val="0"/>
                        </a:spcAft>
                      </a:pPr>
                      <a:r>
                        <a:rPr lang="en-US" sz="1600" b="1">
                          <a:effectLst/>
                          <a:latin typeface="+mn-lt"/>
                          <a:ea typeface="Calibri" panose="020F0502020204030204" pitchFamily="34" charset="0"/>
                          <a:cs typeface="Times New Roman" panose="02020603050405020304" pitchFamily="18" charset="0"/>
                        </a:rPr>
                        <a:t>Acknowledgements</a:t>
                      </a:r>
                    </a:p>
                  </a:txBody>
                  <a:tcPr marL="51435" marR="51435" marT="0" marB="0"/>
                </a:tc>
                <a:tc>
                  <a:txBody>
                    <a:bodyPr/>
                    <a:lstStyle/>
                    <a:p>
                      <a:pPr marL="0" marR="0">
                        <a:spcBef>
                          <a:spcPts val="0"/>
                        </a:spcBef>
                        <a:spcAft>
                          <a:spcPts val="0"/>
                        </a:spcAft>
                      </a:pPr>
                      <a:r>
                        <a:rPr lang="en-US" sz="1600">
                          <a:effectLst/>
                          <a:latin typeface="+mn-lt"/>
                          <a:ea typeface="Calibri" panose="020F0502020204030204" pitchFamily="34" charset="0"/>
                          <a:cs typeface="Times New Roman" panose="02020603050405020304" pitchFamily="18" charset="0"/>
                        </a:rPr>
                        <a:t>Acknowledge Faculty Project Advisor, Clinical Site Representative and Implementation Team Members with their permission. </a:t>
                      </a:r>
                    </a:p>
                  </a:txBody>
                  <a:tcPr marL="51435" marR="51435" marT="0" marB="0"/>
                </a:tc>
                <a:extLst>
                  <a:ext uri="{0D108BD9-81ED-4DB2-BD59-A6C34878D82A}">
                    <a16:rowId xmlns:a16="http://schemas.microsoft.com/office/drawing/2014/main" val="2702223639"/>
                  </a:ext>
                </a:extLst>
              </a:tr>
            </a:tbl>
          </a:graphicData>
        </a:graphic>
      </p:graphicFrame>
    </p:spTree>
    <p:extLst>
      <p:ext uri="{BB962C8B-B14F-4D97-AF65-F5344CB8AC3E}">
        <p14:creationId xmlns:p14="http://schemas.microsoft.com/office/powerpoint/2010/main" val="24880075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oster Option 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2288</Words>
  <Application>Microsoft Macintosh PowerPoint</Application>
  <PresentationFormat>On-screen Show (4:3)</PresentationFormat>
  <Paragraphs>273</Paragraphs>
  <Slides>15</Slides>
  <Notes>15</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25" baseType="lpstr">
      <vt:lpstr>Arial</vt:lpstr>
      <vt:lpstr>Calibri</vt:lpstr>
      <vt:lpstr>Comic Sans MS</vt:lpstr>
      <vt:lpstr>Helvetica</vt:lpstr>
      <vt:lpstr>Tahoma</vt:lpstr>
      <vt:lpstr>Times New Roman</vt:lpstr>
      <vt:lpstr>Wingdings 2</vt:lpstr>
      <vt:lpstr>Office Theme</vt:lpstr>
      <vt:lpstr>Poster Option B</vt:lpstr>
      <vt:lpstr>Slide</vt:lpstr>
      <vt:lpstr>   Elements of an Effective Poster Presentation  Presented by: Kathleen M. Buckley, PhD, RN, IBCLC </vt:lpstr>
      <vt:lpstr>Learning Objectives</vt:lpstr>
      <vt:lpstr>Effective Posters</vt:lpstr>
      <vt:lpstr>Professional Posters</vt:lpstr>
      <vt:lpstr>What are the presentation guidelines? </vt:lpstr>
      <vt:lpstr>Printing</vt:lpstr>
      <vt:lpstr>UMSON Poster Templates</vt:lpstr>
      <vt:lpstr>Poster title is one of the most important elements of your poster presentation</vt:lpstr>
      <vt:lpstr>Poster Layout</vt:lpstr>
      <vt:lpstr>Poster Design</vt:lpstr>
      <vt:lpstr>Tables, Figures, Graphs &amp; Images</vt:lpstr>
      <vt:lpstr>Make key information stand out</vt:lpstr>
      <vt:lpstr>Framing Objects</vt:lpstr>
      <vt:lpstr>A Picture is Worth a 1,000 Words</vt:lpstr>
      <vt:lpstr>Questions?  Shared Lessons?  Want to contribute to or develop any of these Briefs?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Measurement in QI Run Charts  presented by: Jeff Martin, MBA, LSSBB  Sr Business Improvement Analyst Department of Partnerships, Professional Education, and Practice JeffreyMartin@umaryland.edu</dc:title>
  <dc:creator>Storr, Carla</dc:creator>
  <cp:lastModifiedBy>Buckley, Kathleen</cp:lastModifiedBy>
  <cp:revision>1</cp:revision>
  <dcterms:modified xsi:type="dcterms:W3CDTF">2019-01-15T13:58:00Z</dcterms:modified>
</cp:coreProperties>
</file>